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0.xml" ContentType="application/vnd.openxmlformats-officedocument.presentationml.slideLayout+xml"/>
  <Default Extension="vml" ContentType="application/vnd.openxmlformats-officedocument.vmlDrawing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8" r:id="rId4"/>
    <p:sldId id="259" r:id="rId5"/>
    <p:sldId id="261" r:id="rId6"/>
    <p:sldId id="260" r:id="rId7"/>
    <p:sldId id="262" r:id="rId8"/>
    <p:sldId id="263" r:id="rId9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ittlere Formatvorlage 2 - Akz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69CF1AB2-1976-4502-BF36-3FF5EA218861}" styleName="Mittlere Formatvorlage 4 - Akz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306799F8-075E-4A3A-A7F6-7FBC6576F1A4}" styleName="Designformatvorlage 2 - Akzent 3">
    <a:tblBg>
      <a:fillRef idx="3">
        <a:schemeClr val="accent3"/>
      </a:fillRef>
      <a:effectRef idx="3">
        <a:schemeClr val="accent3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3">
                <a:tint val="50000"/>
              </a:schemeClr>
            </a:lnRef>
          </a:left>
          <a:right>
            <a:lnRef idx="1">
              <a:schemeClr val="accent3">
                <a:tint val="50000"/>
              </a:schemeClr>
            </a:lnRef>
          </a:right>
          <a:top>
            <a:lnRef idx="1">
              <a:schemeClr val="accent3">
                <a:tint val="50000"/>
              </a:schemeClr>
            </a:lnRef>
          </a:top>
          <a:bottom>
            <a:lnRef idx="1">
              <a:schemeClr val="accent3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00A15C55-8517-42AA-B614-E9B94910E393}" styleName="Mittlere Formatvorlage 2 - Akzent 4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4">
              <a:tint val="20000"/>
            </a:schemeClr>
          </a:solidFill>
        </a:fill>
      </a:tcStyle>
    </a:wholeTbl>
    <a:band1H>
      <a:tcStyle>
        <a:tcBdr/>
        <a:fill>
          <a:solidFill>
            <a:schemeClr val="accent4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4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4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4"/>
          </a:solidFill>
        </a:fill>
      </a:tcStyle>
    </a:firstRow>
  </a:tblStyle>
  <a:tblStyle styleId="{073A0DAA-6AF3-43AB-8588-CEC1D06C72B9}" styleName="Mittlere Formatvorlage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dk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F2DE63D5-997A-4646-A377-4702673A728D}" styleName="Helle Formatvorlage 2 - Akzent 3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</a:tcStyle>
    </a:band1H>
    <a:band1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1V>
    <a:band2V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3"/>
        </a:fillRef>
      </a:tcStyle>
    </a:firstRow>
  </a:tblStyle>
  <a:tblStyle styleId="{EB344D84-9AFB-497E-A393-DC336BA19D2E}" styleName="Mittlere Formatvorlage 3 - Akzent 3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9012ECD-51FC-41F1-AA8D-1B2483CD663E}" styleName="Helle Formatvorlage 2 - Akzent 1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</a:tcStyle>
    </a:band1H>
    <a:band1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1V>
    <a:band2V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1"/>
        </a:fillRef>
      </a:tcStyle>
    </a:firstRow>
  </a:tblStyle>
  <a:tblStyle styleId="{72833802-FEF1-4C79-8D5D-14CF1EAF98D9}" styleName="Helle Formatvorlage 2 - Akzent 2">
    <a:wholeTbl>
      <a:tcTxStyle>
        <a:fontRef idx="minor">
          <a:scrgbClr r="0" g="0" b="0"/>
        </a:fontRef>
        <a:schemeClr val="tx1"/>
      </a:tcTxStyle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>
          <a:top>
            <a:lnRef idx="1">
              <a:schemeClr val="accent2"/>
            </a:lnRef>
          </a:top>
          <a:bottom>
            <a:lnRef idx="1">
              <a:schemeClr val="accent2"/>
            </a:lnRef>
          </a:bottom>
        </a:tcBdr>
      </a:tcStyle>
    </a:band1H>
    <a:band1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1V>
    <a:band2V>
      <a:tcStyle>
        <a:tcBdr>
          <a:left>
            <a:lnRef idx="1">
              <a:schemeClr val="accent2"/>
            </a:lnRef>
          </a:left>
          <a:right>
            <a:lnRef idx="1">
              <a:schemeClr val="accent2"/>
            </a:lnRef>
          </a:right>
        </a:tcBdr>
      </a:tcStyle>
    </a:band2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</a:tcStyle>
    </a:lastRow>
    <a:firstRow>
      <a:tcTxStyle b="on">
        <a:fontRef idx="minor">
          <a:scrgbClr r="0" g="0" b="0"/>
        </a:fontRef>
        <a:schemeClr val="bg1"/>
      </a:tcTxStyle>
      <a:tcStyle>
        <a:tcBdr/>
        <a:fillRef idx="1">
          <a:schemeClr val="accent2"/>
        </a:fillRef>
      </a:tcStyle>
    </a:firstRow>
  </a:tblStyle>
  <a:tblStyle styleId="{69C7853C-536D-4A76-A0AE-DD22124D55A5}" styleName="Designformatvorlage 1 - Akzent 3">
    <a:tblBg>
      <a:fillRef idx="2">
        <a:schemeClr val="accent3"/>
      </a:fillRef>
      <a:effectRef idx="1">
        <a:schemeClr val="accent3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Ref idx="1">
              <a:schemeClr val="accent3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</a:tcBdr>
        <a:fill>
          <a:solidFill>
            <a:schemeClr val="accent3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3"/>
            </a:lnRef>
          </a:left>
          <a:right>
            <a:lnRef idx="2">
              <a:schemeClr val="accent3"/>
            </a:lnRef>
          </a:right>
          <a:top>
            <a:lnRef idx="1">
              <a:schemeClr val="accent3"/>
            </a:lnRef>
          </a:top>
          <a:bottom>
            <a:lnRef idx="1">
              <a:schemeClr val="accent3"/>
            </a:lnRef>
          </a:bottom>
          <a:insideH>
            <a:lnRef idx="1">
              <a:schemeClr val="accent3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2">
              <a:schemeClr val="accent3"/>
            </a:lnRef>
          </a:top>
          <a:bottom>
            <a:lnRef idx="2">
              <a:schemeClr val="accent3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3"/>
            </a:lnRef>
          </a:left>
          <a:right>
            <a:lnRef idx="1">
              <a:schemeClr val="accent3"/>
            </a:lnRef>
          </a:right>
          <a:top>
            <a:lnRef idx="1">
              <a:schemeClr val="accent3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3"/>
          </a:solidFill>
        </a:fill>
      </a:tcStyle>
    </a:firstRow>
  </a:tblStyle>
  <a:tblStyle styleId="{5DA37D80-6434-44D0-A028-1B22A696006F}" styleName="Helle Formatvorlage 3 - Akzent 2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2">
              <a:alpha val="20000"/>
            </a:schemeClr>
          </a:solidFill>
        </a:fill>
      </a:tcStyle>
    </a:band1H>
    <a:band1V>
      <a:tcStyle>
        <a:tcBdr/>
        <a:fill>
          <a:solidFill>
            <a:schemeClr val="accent2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2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2"/>
              </a:solidFill>
            </a:ln>
          </a:bottom>
        </a:tcBdr>
        <a:fill>
          <a:noFill/>
        </a:fill>
      </a:tcStyle>
    </a:firstRow>
  </a:tblStyle>
  <a:tblStyle styleId="{3C2FFA5D-87B4-456A-9821-1D502468CF0F}" styleName="Designformatvorlage 1 - Akzent 1">
    <a:tblBg>
      <a:fillRef idx="2">
        <a:schemeClr val="accent1"/>
      </a:fillRef>
      <a:effectRef idx="1">
        <a:schemeClr val="accent1"/>
      </a:effectRef>
    </a:tblBg>
    <a:wholeTbl>
      <a:tcTxStyle>
        <a:fontRef idx="minor">
          <a:scrgbClr r="0" g="0" b="0"/>
        </a:fontRef>
        <a:schemeClr val="dk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Ref idx="1">
              <a:schemeClr val="accent1"/>
            </a:lnRef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40000"/>
            </a:schemeClr>
          </a:solidFill>
        </a:fill>
      </a:tcStyle>
    </a:band1H>
    <a:band2H>
      <a:tcStyle>
        <a:tcBdr/>
      </a:tcStyle>
    </a:band2H>
    <a:band1V>
      <a:tcStyle>
        <a:tcBdr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</a:tcBdr>
        <a:fill>
          <a:solidFill>
            <a:schemeClr val="accent1">
              <a:alpha val="40000"/>
            </a:schemeClr>
          </a:solidFill>
        </a:fill>
      </a:tcStyle>
    </a:band1V>
    <a:band2V>
      <a:tcStyle>
        <a:tcBdr/>
      </a:tcStyle>
    </a:band2V>
    <a:lastCol>
      <a:tcTxStyle b="on"/>
      <a:tcStyle>
        <a:tcBdr>
          <a:left>
            <a:lnRef idx="2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lastCol>
    <a:firstCol>
      <a:tcTxStyle b="on"/>
      <a:tcStyle>
        <a:tcBdr>
          <a:left>
            <a:lnRef idx="1">
              <a:schemeClr val="accent1"/>
            </a:lnRef>
          </a:left>
          <a:right>
            <a:lnRef idx="2">
              <a:schemeClr val="accent1"/>
            </a:lnRef>
          </a:right>
          <a:top>
            <a:lnRef idx="1">
              <a:schemeClr val="accent1"/>
            </a:lnRef>
          </a:top>
          <a:bottom>
            <a:lnRef idx="1">
              <a:schemeClr val="accent1"/>
            </a:lnRef>
          </a:bottom>
          <a:insideH>
            <a:lnRef idx="1">
              <a:schemeClr val="accent1"/>
            </a:lnRef>
          </a:insideH>
          <a:insideV>
            <a:ln>
              <a:noFill/>
            </a:ln>
          </a:insideV>
        </a:tcBdr>
      </a:tcStyle>
    </a:firstCol>
    <a:lastRow>
      <a:tcTxStyle b="on"/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2">
              <a:schemeClr val="accent1"/>
            </a:lnRef>
          </a:top>
          <a:bottom>
            <a:lnRef idx="2">
              <a:schemeClr val="accen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>
          <a:left>
            <a:lnRef idx="1">
              <a:schemeClr val="accent1"/>
            </a:lnRef>
          </a:left>
          <a:right>
            <a:lnRef idx="1">
              <a:schemeClr val="accent1"/>
            </a:lnRef>
          </a:right>
          <a:top>
            <a:lnRef idx="1">
              <a:schemeClr val="accent1"/>
            </a:lnRef>
          </a:top>
          <a:bottom>
            <a:lnRef idx="2">
              <a:schemeClr val="lt1"/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9167" autoAdjust="0"/>
    <p:restoredTop sz="94606" autoAdjust="0"/>
  </p:normalViewPr>
  <p:slideViewPr>
    <p:cSldViewPr>
      <p:cViewPr varScale="1">
        <p:scale>
          <a:sx n="58" d="100"/>
          <a:sy n="58" d="100"/>
        </p:scale>
        <p:origin x="-636" y="-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2.emf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el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17" name="Untertitel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de-DE" smtClean="0"/>
              <a:t>Formatvorlage des Untertitelmasters durch Klicken bearbeiten</a:t>
            </a:r>
            <a:endParaRPr kumimoji="0" lang="en-US"/>
          </a:p>
        </p:txBody>
      </p:sp>
      <p:sp>
        <p:nvSpPr>
          <p:cNvPr id="30" name="Datumsplatzhalt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3/30/2007</a:t>
            </a:fld>
            <a:endParaRPr lang="en-US"/>
          </a:p>
        </p:txBody>
      </p:sp>
      <p:sp>
        <p:nvSpPr>
          <p:cNvPr id="19" name="Fußzeilenplatzhalt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27" name="Foliennummernplatzhalt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Eine Ecke des Rechtecks schneiden und abrunden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echtwinkliges Dreieck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3/30/2007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042AED99-7FB4-404E-8A97-64753DCE42EC}" type="slidenum">
              <a:rPr kumimoji="0" lang="en-US" smtClean="0"/>
              <a:pPr/>
              <a:t>‹Nr.›</a:t>
            </a:fld>
            <a:endParaRPr kumimoji="0" lang="en-US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de-DE" smtClean="0"/>
              <a:t>Bild durch Klicken auf Symbol hinzufügen</a:t>
            </a:r>
            <a:endParaRPr kumimoji="0" lang="en-US" dirty="0"/>
          </a:p>
        </p:txBody>
      </p:sp>
      <p:sp>
        <p:nvSpPr>
          <p:cNvPr id="10" name="Freihand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ihand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3/30/2007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3/30/2007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3/30/2007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Zentrierte Tabel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3/30/2007</a:t>
            </a:fld>
            <a:endParaRPr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pPr algn="l" eaLnBrk="1" latinLnBrk="0" hangingPunct="1"/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‹Nr.›</a:t>
            </a:fld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7" name="Tabellenplatzhalter 6"/>
          <p:cNvSpPr>
            <a:spLocks noGrp="1"/>
          </p:cNvSpPr>
          <p:nvPr>
            <p:ph type="tbl" sz="quarter" idx="13"/>
          </p:nvPr>
        </p:nvSpPr>
        <p:spPr>
          <a:xfrm>
            <a:off x="2285984" y="2500306"/>
            <a:ext cx="4000500" cy="2857500"/>
          </a:xfrm>
        </p:spPr>
        <p:txBody>
          <a:bodyPr/>
          <a:lstStyle/>
          <a:p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3/30/2007</a:t>
            </a:fld>
            <a:endParaRPr lang="en-US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3/30/2007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5" name="Inhaltsplatzhalt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3/30/2007</a:t>
            </a:fld>
            <a:endParaRPr lang="en-US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 dirty="0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3/30/2007</a:t>
            </a:fld>
            <a:endParaRPr lang="en-US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3/30/2007</a:t>
            </a:fld>
            <a:endParaRPr lang="en-US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" name="Textplatzhalt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de-DE" smtClean="0"/>
              <a:t>Textmasterformate durch Klicken bearbeiten</a:t>
            </a:r>
          </a:p>
          <a:p>
            <a:pPr lvl="1" eaLnBrk="1" latinLnBrk="0" hangingPunct="1"/>
            <a:r>
              <a:rPr lang="de-DE" smtClean="0"/>
              <a:t>Zweite Ebene</a:t>
            </a:r>
          </a:p>
          <a:p>
            <a:pPr lvl="2" eaLnBrk="1" latinLnBrk="0" hangingPunct="1"/>
            <a:r>
              <a:rPr lang="de-DE" smtClean="0"/>
              <a:t>Dritte Ebene</a:t>
            </a:r>
          </a:p>
          <a:p>
            <a:pPr lvl="3" eaLnBrk="1" latinLnBrk="0" hangingPunct="1"/>
            <a:r>
              <a:rPr lang="de-DE" smtClean="0"/>
              <a:t>Vierte Ebene</a:t>
            </a:r>
          </a:p>
          <a:p>
            <a:pPr lvl="4" eaLnBrk="1" latinLnBrk="0" hangingPunct="1"/>
            <a:r>
              <a:rPr lang="de-DE" smtClean="0"/>
              <a:t>Fünfte Ebene</a:t>
            </a:r>
            <a:endParaRPr kumimoji="0" lang="en-US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7C9B81F-C347-4BEF-BFDF-29C42F48304A}" type="datetimeFigureOut">
              <a:rPr lang="en-US" smtClean="0"/>
              <a:pPr/>
              <a:t>3/30/2007</a:t>
            </a:fld>
            <a:endParaRPr lang="en-US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kumimoji="0" lang="en-US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042AED99-7FB4-404E-8A97-64753DCE42EC}" type="slidenum">
              <a:rPr kumimoji="0" lang="en-US" smtClean="0"/>
              <a:pPr/>
              <a:t>‹Nr.›</a:t>
            </a:fld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ihand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ihand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elplatzhalt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de-DE" smtClean="0"/>
              <a:t>Titelmasterformat durch Klicken bearbeiten</a:t>
            </a:r>
            <a:endParaRPr kumimoji="0" lang="en-US"/>
          </a:p>
        </p:txBody>
      </p:sp>
      <p:sp>
        <p:nvSpPr>
          <p:cNvPr id="30" name="Textplatzhalt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de-DE" smtClean="0"/>
              <a:t>Textmasterformate durch Klicken bearbeiten</a:t>
            </a:r>
          </a:p>
          <a:p>
            <a:pPr lvl="1" eaLnBrk="1" latinLnBrk="0" hangingPunct="1"/>
            <a:r>
              <a:rPr kumimoji="0" lang="de-DE" smtClean="0"/>
              <a:t>Zweite Ebene</a:t>
            </a:r>
          </a:p>
          <a:p>
            <a:pPr lvl="2" eaLnBrk="1" latinLnBrk="0" hangingPunct="1"/>
            <a:r>
              <a:rPr kumimoji="0" lang="de-DE" smtClean="0"/>
              <a:t>Dritte Ebene</a:t>
            </a:r>
          </a:p>
          <a:p>
            <a:pPr lvl="3" eaLnBrk="1" latinLnBrk="0" hangingPunct="1"/>
            <a:r>
              <a:rPr kumimoji="0" lang="de-DE" smtClean="0"/>
              <a:t>Vierte Ebene</a:t>
            </a:r>
          </a:p>
          <a:p>
            <a:pPr lvl="4" eaLnBrk="1" latinLnBrk="0" hangingPunct="1"/>
            <a:r>
              <a:rPr kumimoji="0" lang="de-DE" smtClean="0"/>
              <a:t>Fünfte Ebene</a:t>
            </a:r>
            <a:endParaRPr kumimoji="0" lang="en-US"/>
          </a:p>
        </p:txBody>
      </p:sp>
      <p:sp>
        <p:nvSpPr>
          <p:cNvPr id="10" name="Datumsplatzhalt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7C9B81F-C347-4BEF-BFDF-29C42F48304A}" type="datetimeFigureOut">
              <a:rPr lang="en-US" smtClean="0"/>
              <a:pPr/>
              <a:t>3/30/2007</a:t>
            </a:fld>
            <a:endParaRPr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22" name="Fußzeilenplatzhalt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pPr algn="l" eaLnBrk="1" latinLnBrk="0" hangingPunct="1"/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sp>
        <p:nvSpPr>
          <p:cNvPr id="18" name="Foliennummernplatzhalt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042AED99-7FB4-404E-8A97-64753DCE42EC}" type="slidenum">
              <a:rPr kumimoji="0" lang="en-US" smtClean="0"/>
              <a:pPr/>
              <a:t>‹Nr.›</a:t>
            </a:fld>
            <a:endParaRPr kumimoji="0" lang="en-US" dirty="0">
              <a:solidFill>
                <a:schemeClr val="tx2">
                  <a:shade val="90000"/>
                </a:schemeClr>
              </a:solidFill>
            </a:endParaRPr>
          </a:p>
        </p:txBody>
      </p:sp>
      <p:grpSp>
        <p:nvGrpSpPr>
          <p:cNvPr id="2" name="Gruppieren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ihand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ihand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72" r:id="rId3"/>
    <p:sldLayoutId id="2147483663" r:id="rId4"/>
    <p:sldLayoutId id="2147483664" r:id="rId5"/>
    <p:sldLayoutId id="2147483665" r:id="rId6"/>
    <p:sldLayoutId id="2147483666" r:id="rId7"/>
    <p:sldLayoutId id="2147483667" r:id="rId8"/>
    <p:sldLayoutId id="2147483668" r:id="rId9"/>
    <p:sldLayoutId id="2147483669" r:id="rId10"/>
    <p:sldLayoutId id="2147483670" r:id="rId11"/>
    <p:sldLayoutId id="2147483671" r:id="rId12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Excel-Arbeitsblatt1.xls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hyperlink" Target="file:///\\smart\c$\Projekte\SuchmaschineNRW\Mitgliederzahlen.xlsx" TargetMode="Externa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Rabattstaffel</a:t>
            </a:r>
            <a:endParaRPr lang="de-DE" dirty="0"/>
          </a:p>
        </p:txBody>
      </p:sp>
      <p:graphicFrame>
        <p:nvGraphicFramePr>
          <p:cNvPr id="4" name="Inhaltsplatzhalter 3"/>
          <p:cNvGraphicFramePr>
            <a:graphicFrameLocks noGrp="1"/>
          </p:cNvGraphicFramePr>
          <p:nvPr>
            <p:ph idx="1"/>
          </p:nvPr>
        </p:nvGraphicFramePr>
        <p:xfrm>
          <a:off x="714348" y="2786058"/>
          <a:ext cx="6929486" cy="2286018"/>
        </p:xfrm>
        <a:graphic>
          <a:graphicData uri="http://schemas.openxmlformats.org/drawingml/2006/table">
            <a:tbl>
              <a:tblPr firstRow="1" bandRow="1" bandCol="1">
                <a:tableStyleId>{72833802-FEF1-4C79-8D5D-14CF1EAF98D9}</a:tableStyleId>
              </a:tblPr>
              <a:tblGrid>
                <a:gridCol w="3464743"/>
                <a:gridCol w="3464743"/>
              </a:tblGrid>
              <a:tr h="381003">
                <a:tc>
                  <a:txBody>
                    <a:bodyPr/>
                    <a:lstStyle/>
                    <a:p>
                      <a:r>
                        <a:rPr lang="de-DE" dirty="0" smtClean="0"/>
                        <a:t>Staffel (Einheiten pro Monat)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Jahresgebühr</a:t>
                      </a:r>
                      <a:r>
                        <a:rPr lang="de-DE" baseline="0" dirty="0" smtClean="0"/>
                        <a:t> (Netto)</a:t>
                      </a:r>
                      <a:endParaRPr lang="de-DE" dirty="0"/>
                    </a:p>
                  </a:txBody>
                  <a:tcPr/>
                </a:tc>
              </a:tr>
              <a:tr h="381003">
                <a:tc>
                  <a:txBody>
                    <a:bodyPr/>
                    <a:lstStyle/>
                    <a:p>
                      <a:r>
                        <a:rPr lang="de-DE" dirty="0" smtClean="0"/>
                        <a:t>bis 50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150,00 €</a:t>
                      </a:r>
                      <a:endParaRPr lang="de-DE" dirty="0"/>
                    </a:p>
                  </a:txBody>
                  <a:tcPr/>
                </a:tc>
              </a:tr>
              <a:tr h="381003">
                <a:tc>
                  <a:txBody>
                    <a:bodyPr/>
                    <a:lstStyle/>
                    <a:p>
                      <a:r>
                        <a:rPr lang="de-DE" dirty="0" smtClean="0"/>
                        <a:t>510 bis 100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200,00 €</a:t>
                      </a:r>
                      <a:endParaRPr lang="de-DE" dirty="0"/>
                    </a:p>
                  </a:txBody>
                  <a:tcPr/>
                </a:tc>
              </a:tr>
              <a:tr h="381003">
                <a:tc>
                  <a:txBody>
                    <a:bodyPr/>
                    <a:lstStyle/>
                    <a:p>
                      <a:r>
                        <a:rPr lang="de-DE" dirty="0" smtClean="0"/>
                        <a:t>101 bis 250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250,00 €</a:t>
                      </a:r>
                      <a:endParaRPr lang="de-DE" dirty="0"/>
                    </a:p>
                  </a:txBody>
                  <a:tcPr/>
                </a:tc>
              </a:tr>
              <a:tr h="381003">
                <a:tc>
                  <a:txBody>
                    <a:bodyPr/>
                    <a:lstStyle/>
                    <a:p>
                      <a:r>
                        <a:rPr lang="de-DE" dirty="0" smtClean="0"/>
                        <a:t>251 bis 500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300,00 €</a:t>
                      </a:r>
                      <a:endParaRPr lang="de-DE" dirty="0"/>
                    </a:p>
                  </a:txBody>
                  <a:tcPr/>
                </a:tc>
              </a:tr>
              <a:tr h="381003">
                <a:tc>
                  <a:txBody>
                    <a:bodyPr/>
                    <a:lstStyle/>
                    <a:p>
                      <a:pPr>
                        <a:buFont typeface="Wingdings"/>
                        <a:buNone/>
                      </a:pPr>
                      <a:r>
                        <a:rPr lang="de-DE" dirty="0" smtClean="0"/>
                        <a:t>ab 501</a:t>
                      </a:r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400,00 €</a:t>
                      </a:r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Rabattstaffel</a:t>
            </a:r>
            <a:endParaRPr lang="de-DE" dirty="0"/>
          </a:p>
        </p:txBody>
      </p:sp>
      <p:graphicFrame>
        <p:nvGraphicFramePr>
          <p:cNvPr id="5" name="Tabelle 4"/>
          <p:cNvGraphicFramePr>
            <a:graphicFrameLocks noGrp="1"/>
          </p:cNvGraphicFramePr>
          <p:nvPr/>
        </p:nvGraphicFramePr>
        <p:xfrm>
          <a:off x="1357290" y="2357430"/>
          <a:ext cx="60960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48000"/>
                <a:gridCol w="3048000"/>
              </a:tblGrid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Rabattstaffel</a:t>
            </a:r>
            <a:endParaRPr lang="de-DE" dirty="0"/>
          </a:p>
        </p:txBody>
      </p:sp>
      <p:graphicFrame>
        <p:nvGraphicFramePr>
          <p:cNvPr id="4" name="Tabelle 3"/>
          <p:cNvGraphicFramePr>
            <a:graphicFrameLocks noGrp="1"/>
          </p:cNvGraphicFramePr>
          <p:nvPr/>
        </p:nvGraphicFramePr>
        <p:xfrm>
          <a:off x="1273629" y="2237014"/>
          <a:ext cx="6441644" cy="3112646"/>
        </p:xfrm>
        <a:graphic>
          <a:graphicData uri="http://schemas.openxmlformats.org/drawingml/2006/table">
            <a:tbl>
              <a:tblPr/>
              <a:tblGrid>
                <a:gridCol w="1306285"/>
                <a:gridCol w="491888"/>
                <a:gridCol w="1357322"/>
                <a:gridCol w="698048"/>
                <a:gridCol w="2588101"/>
              </a:tblGrid>
              <a:tr h="620482">
                <a:tc gridSpan="4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mpd="sng">
                      <a:solidFill>
                        <a:schemeClr val="tx1"/>
                      </a:solidFill>
                      <a:prstDash val="soli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solidFill>
                        <a:schemeClr val="tx1"/>
                      </a:solidFill>
                      <a:prstDash val="soli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solidFill>
                        <a:schemeClr val="tx1"/>
                      </a:solidFill>
                      <a:prstDash val="soli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522515">
                <a:tc rowSpan="2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mpd="sng">
                      <a:solidFill>
                        <a:schemeClr val="tx1"/>
                      </a:solidFill>
                      <a:prstDash val="solid"/>
                    </a:lnB>
                  </a:tcPr>
                </a:tc>
                <a:tc gridSpan="3"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969649">
                <a:tc vMerge="1"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28575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de-DE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Umsatz nach Verkaufsgebiet</a:t>
            </a:r>
            <a:endParaRPr lang="de-DE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graphicFrame>
        <p:nvGraphicFramePr>
          <p:cNvPr id="3" name="Tabelle 2"/>
          <p:cNvGraphicFramePr>
            <a:graphicFrameLocks noGrp="1"/>
          </p:cNvGraphicFramePr>
          <p:nvPr/>
        </p:nvGraphicFramePr>
        <p:xfrm>
          <a:off x="1500166" y="2285992"/>
          <a:ext cx="6096000" cy="3909064"/>
        </p:xfrm>
        <a:graphic>
          <a:graphicData uri="http://schemas.openxmlformats.org/drawingml/2006/table">
            <a:tbl>
              <a:tblPr firstRow="1" bandRow="1">
                <a:effectLst>
                  <a:innerShdw blurRad="63500" dist="50800" dir="2700000">
                    <a:prstClr val="black">
                      <a:alpha val="50000"/>
                    </a:prstClr>
                  </a:innerShdw>
                </a:effectLst>
                <a:tableStyleId>{5C22544A-7EE6-4342-B048-85BDC9FD1C3A}</a:tableStyleId>
              </a:tblPr>
              <a:tblGrid>
                <a:gridCol w="1016000"/>
                <a:gridCol w="1016000"/>
                <a:gridCol w="1016000"/>
                <a:gridCol w="1016000"/>
                <a:gridCol w="1016000"/>
                <a:gridCol w="1016000"/>
              </a:tblGrid>
              <a:tr h="571504">
                <a:tc>
                  <a:txBody>
                    <a:bodyPr/>
                    <a:lstStyle/>
                    <a:p>
                      <a:pPr algn="ctr"/>
                      <a:r>
                        <a:rPr lang="de-DE" sz="2000" dirty="0" smtClean="0"/>
                        <a:t>2006</a:t>
                      </a:r>
                      <a:endParaRPr lang="de-DE" sz="2000" dirty="0"/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2000" dirty="0"/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2000" dirty="0"/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de-DE" sz="2000" dirty="0" smtClean="0"/>
                        <a:t>2007</a:t>
                      </a:r>
                      <a:endParaRPr lang="de-DE" sz="2000" dirty="0"/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2000" dirty="0"/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endParaRPr lang="de-DE" sz="2000" dirty="0"/>
                    </a:p>
                  </a:txBody>
                  <a:tcPr anchor="ctr">
                    <a:solidFill>
                      <a:schemeClr val="accent1">
                        <a:lumMod val="75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r>
                        <a:rPr lang="de-DE" dirty="0" smtClean="0"/>
                        <a:t>Nord</a:t>
                      </a:r>
                      <a:endParaRPr lang="de-DE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Süd</a:t>
                      </a:r>
                      <a:endParaRPr lang="de-DE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West</a:t>
                      </a:r>
                      <a:endParaRPr lang="de-DE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Nord</a:t>
                      </a:r>
                      <a:endParaRPr lang="de-DE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Süd</a:t>
                      </a:r>
                      <a:endParaRPr lang="de-DE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r>
                        <a:rPr lang="de-DE" dirty="0" smtClean="0"/>
                        <a:t>West</a:t>
                      </a:r>
                      <a:endParaRPr lang="de-DE" dirty="0"/>
                    </a:p>
                  </a:txBody>
                  <a:tcPr>
                    <a:solidFill>
                      <a:schemeClr val="accent1">
                        <a:lumMod val="60000"/>
                        <a:lumOff val="40000"/>
                      </a:schemeClr>
                    </a:solidFill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</a:tr>
              <a:tr h="370840"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de-DE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de-DE"/>
          </a:p>
        </p:txBody>
      </p:sp>
      <p:graphicFrame>
        <p:nvGraphicFramePr>
          <p:cNvPr id="4" name="Objekt 3"/>
          <p:cNvGraphicFramePr>
            <a:graphicFrameLocks noChangeAspect="1"/>
          </p:cNvGraphicFramePr>
          <p:nvPr/>
        </p:nvGraphicFramePr>
        <p:xfrm>
          <a:off x="2249488" y="2651125"/>
          <a:ext cx="2341562" cy="1171575"/>
        </p:xfrm>
        <a:graphic>
          <a:graphicData uri="http://schemas.openxmlformats.org/presentationml/2006/ole">
            <p:oleObj spid="_x0000_s1027" name="Arbeitsblatt" r:id="rId3" imgW="2295373" imgH="1152487" progId="Excel.Sheet.12">
              <p:embed/>
            </p:oleObj>
          </a:graphicData>
        </a:graphic>
      </p:graphicFrame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Daten als Kopie einfügen</a:t>
            </a:r>
            <a:endParaRPr lang="de-DE" dirty="0"/>
          </a:p>
        </p:txBody>
      </p:sp>
      <p:graphicFrame>
        <p:nvGraphicFramePr>
          <p:cNvPr id="4" name="Tabelle 3">
            <a:hlinkClick r:id="rId2"/>
          </p:cNvPr>
          <p:cNvGraphicFramePr>
            <a:graphicFrameLocks noGrp="1"/>
          </p:cNvGraphicFramePr>
          <p:nvPr/>
        </p:nvGraphicFramePr>
        <p:xfrm>
          <a:off x="1928794" y="2786058"/>
          <a:ext cx="2755900" cy="1962157"/>
        </p:xfrm>
        <a:graphic>
          <a:graphicData uri="http://schemas.openxmlformats.org/drawingml/2006/table">
            <a:tbl>
              <a:tblPr/>
              <a:tblGrid>
                <a:gridCol w="1966235"/>
                <a:gridCol w="789665"/>
              </a:tblGrid>
              <a:tr h="165132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1" i="0" u="none" strike="noStrike" dirty="0">
                          <a:solidFill>
                            <a:srgbClr val="FFFFFF"/>
                          </a:solidFill>
                          <a:latin typeface="Arial"/>
                        </a:rPr>
                        <a:t>Position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AC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AC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C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1" i="0" u="none" strike="noStrike">
                          <a:solidFill>
                            <a:srgbClr val="FFFFFF"/>
                          </a:solidFill>
                          <a:latin typeface="Arial"/>
                        </a:rPr>
                        <a:t> Betrag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FAC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C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C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79646"/>
                    </a:solidFill>
                  </a:tcPr>
                </a:tc>
              </a:tr>
              <a:tr h="165132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Hosting/Housing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AC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AC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C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     25.000 €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FAC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C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C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165132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1" i="0" u="none" strike="noStrike" dirty="0" err="1">
                          <a:solidFill>
                            <a:srgbClr val="000000"/>
                          </a:solidFill>
                          <a:latin typeface="Arial"/>
                        </a:rPr>
                        <a:t>Neofonie</a:t>
                      </a:r>
                      <a:endParaRPr lang="de-DE" sz="1000" b="1" i="0" u="none" strike="noStrike" dirty="0">
                        <a:solidFill>
                          <a:srgbClr val="000000"/>
                        </a:solidFill>
                        <a:latin typeface="Arial"/>
                      </a:endParaRP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AC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AC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C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     40.000 €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FAC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C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C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5132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Öffentlichkeitsarbeit (Honorare)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AC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AC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C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     20.000 €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FAC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C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C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310837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Öffentlichkeitsarbeit (Sachkosten)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AC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AC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C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     10.000 €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FAC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C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C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5132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Öffentlichkeitsarbeit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AC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AC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C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     60.000 €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FAC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C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C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165132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Entwicklung/Administration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AC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AC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C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     60.000 €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FAC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C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C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5132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Second-Level-Support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AC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AC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C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     40.000 €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FAC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C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C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165132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First-Level-Support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AC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AC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C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     16.000 €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FAC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C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C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5132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Geschäftskosten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AC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6350" cap="flat" cmpd="sng" algn="ctr">
                      <a:solidFill>
                        <a:srgbClr val="FAC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0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      35.200 €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FAC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6350" cap="flat" cmpd="sng" algn="ctr">
                      <a:solidFill>
                        <a:srgbClr val="FAC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25400" cap="flat" cmpd="dbl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FDE9D9"/>
                    </a:solidFill>
                  </a:tcPr>
                </a:tc>
              </a:tr>
              <a:tr h="165132"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1" i="0" u="none" strike="noStrike">
                          <a:solidFill>
                            <a:srgbClr val="000000"/>
                          </a:solidFill>
                          <a:latin typeface="Arial"/>
                        </a:rPr>
                        <a:t>Ergebnis</a:t>
                      </a:r>
                    </a:p>
                  </a:txBody>
                  <a:tcPr marL="0" marR="0" marT="0" marB="0" anchor="b">
                    <a:lnL w="6350" cap="flat" cmpd="sng" algn="ctr">
                      <a:solidFill>
                        <a:srgbClr val="FAC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>
                      <a:noFill/>
                    </a:lnR>
                    <a:lnT w="25400" cap="flat" cmpd="dbl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C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 fontAlgn="b"/>
                      <a:r>
                        <a:rPr lang="de-DE" sz="1000" b="1" i="0" u="none" strike="noStrike" dirty="0">
                          <a:solidFill>
                            <a:srgbClr val="000000"/>
                          </a:solidFill>
                          <a:latin typeface="Arial"/>
                        </a:rPr>
                        <a:t>    306.200 € </a:t>
                      </a:r>
                    </a:p>
                  </a:txBody>
                  <a:tcPr marL="0" marR="0" marT="0" marB="0" anchor="b">
                    <a:lnL>
                      <a:noFill/>
                    </a:lnL>
                    <a:lnR w="6350" cap="flat" cmpd="sng" algn="ctr">
                      <a:solidFill>
                        <a:srgbClr val="FAC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25400" cap="flat" cmpd="dbl" algn="ctr">
                      <a:solidFill>
                        <a:srgbClr val="F79646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6350" cap="flat" cmpd="sng" algn="ctr">
                      <a:solidFill>
                        <a:srgbClr val="FAC09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dirty="0" smtClean="0"/>
              <a:t>Daten verknüpft einfügen</a:t>
            </a:r>
            <a:endParaRPr lang="de-DE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0</TotalTime>
  <Words>103</Words>
  <Application>Microsoft Office PowerPoint</Application>
  <PresentationFormat>Bildschirmpräsentation (4:3)</PresentationFormat>
  <Paragraphs>48</Paragraphs>
  <Slides>8</Slides>
  <Notes>0</Notes>
  <HiddenSlides>0</HiddenSlides>
  <MMClips>0</MMClips>
  <ScaleCrop>false</ScaleCrop>
  <HeadingPairs>
    <vt:vector size="6" baseType="variant">
      <vt:variant>
        <vt:lpstr>Design</vt:lpstr>
      </vt:variant>
      <vt:variant>
        <vt:i4>1</vt:i4>
      </vt:variant>
      <vt:variant>
        <vt:lpstr>Eingebettete OLE-Server</vt:lpstr>
      </vt:variant>
      <vt:variant>
        <vt:i4>1</vt:i4>
      </vt:variant>
      <vt:variant>
        <vt:lpstr>Folientitel</vt:lpstr>
      </vt:variant>
      <vt:variant>
        <vt:i4>8</vt:i4>
      </vt:variant>
    </vt:vector>
  </HeadingPairs>
  <TitlesOfParts>
    <vt:vector size="10" baseType="lpstr">
      <vt:lpstr>Flow</vt:lpstr>
      <vt:lpstr>Arbeitsblatt</vt:lpstr>
      <vt:lpstr>Folie 1</vt:lpstr>
      <vt:lpstr>Rabattstaffel</vt:lpstr>
      <vt:lpstr>Rabattstaffel</vt:lpstr>
      <vt:lpstr>Rabattstaffel</vt:lpstr>
      <vt:lpstr>Umsatz nach Verkaufsgebiet</vt:lpstr>
      <vt:lpstr>Folie 6</vt:lpstr>
      <vt:lpstr>Daten als Kopie einfügen</vt:lpstr>
      <vt:lpstr>Daten verknüpft einfügen</vt:lpstr>
    </vt:vector>
  </TitlesOfParts>
  <Company>rabbitsoft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Arbeiten mit Tabellen</dc:title>
  <dc:creator>Klaus Fahnenstich</dc:creator>
  <cp:lastModifiedBy>Klaus</cp:lastModifiedBy>
  <cp:revision>97</cp:revision>
  <dcterms:created xsi:type="dcterms:W3CDTF">2007-02-26T10:54:21Z</dcterms:created>
  <dcterms:modified xsi:type="dcterms:W3CDTF">2007-03-30T15:41:31Z</dcterms:modified>
</cp:coreProperties>
</file>