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sldIdLst>
    <p:sldId id="256" r:id="rId2"/>
    <p:sldId id="257" r:id="rId3"/>
    <p:sldId id="263" r:id="rId4"/>
    <p:sldId id="258" r:id="rId5"/>
    <p:sldId id="264" r:id="rId6"/>
    <p:sldId id="260" r:id="rId7"/>
    <p:sldId id="261" r:id="rId8"/>
    <p:sldId id="265" r:id="rId9"/>
    <p:sldId id="266" r:id="rId10"/>
    <p:sldId id="259" r:id="rId1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7F99"/>
    <a:srgbClr val="698B64"/>
    <a:srgbClr val="F2EE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62136" autoAdjust="0"/>
  </p:normalViewPr>
  <p:slideViewPr>
    <p:cSldViewPr>
      <p:cViewPr varScale="1">
        <p:scale>
          <a:sx n="63" d="100"/>
          <a:sy n="63" d="100"/>
        </p:scale>
        <p:origin x="-129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6C4D7B-34A1-4FCC-91ED-420667DBADB6}" type="datetimeFigureOut">
              <a:rPr lang="de-DE" smtClean="0"/>
              <a:pPr/>
              <a:t>24.07.2007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69490B-1C45-4815-A9C4-9F7571F49622}" type="slidenum">
              <a:rPr lang="de-DE" smtClean="0"/>
              <a:pPr/>
              <a:t>‹Nr.›</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a:t>
            </a:r>
            <a:r>
              <a:rPr lang="de-DE" baseline="0" dirty="0" smtClean="0"/>
              <a:t> Office 2007 Beta-Phase lief noch, aber es war schon klar, dass im November die ersten „echten“ Office 2007-Editionen  ausgeliefert würden. Nach der Beta-Phase würde auch das Beta-Forum von Microsoft, dass ich mit einigen anderen moderierte, der Vergangenheit angehören. Wohin würden die User dann wandern? In eines der guten Office-Foren, wo Ihre Frage eine von vielen sein würde, die in den Fragen zu Office 97 bis 2003 untergehen würde? Zumal es ja auch noch einen Unterschied macht, ob Office 2007 auf einem Vista- oder einem Windows XP-Rechner installiert wurde.</a:t>
            </a:r>
          </a:p>
          <a:p>
            <a:endParaRPr lang="de-DE" baseline="0" dirty="0" smtClean="0"/>
          </a:p>
          <a:p>
            <a:r>
              <a:rPr lang="de-DE" baseline="0" dirty="0" smtClean="0"/>
              <a:t>Ich wollte das nicht, die User sollten eine Anlaufstelle speziell für Fragen zu Office 2007 behalten. Also gründeten wir am 28.9.2007 das Forum MS Office 2007 Hilfe. Wir hatten schon einiges an Anleitungen und FAQs aus der Beta-Phase gesammelt, die wohl auch für die finale Office 2007 gelten würden.</a:t>
            </a:r>
          </a:p>
          <a:p>
            <a:endParaRPr lang="de-DE" baseline="0" dirty="0" smtClean="0"/>
          </a:p>
          <a:p>
            <a:r>
              <a:rPr lang="de-DE" baseline="0" dirty="0" smtClean="0"/>
              <a:t>Zunächst blieb es ruhig im Forum, was logisch war, denn offiziell gab es Office 2007 ja erst Ende Januar 2008 für alle. Aber dann fing es langsam an und heute hat diese kleine Forum immerhin fast 1000 Besucher am Tag und täglich kommen neue Mitglieder hinzu.</a:t>
            </a:r>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2</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Alle Moderatoren haben beruflich mit Office 2007 zu tun. 3 kommen aus dem EDV-Trainerbereich</a:t>
            </a:r>
            <a:r>
              <a:rPr lang="de-DE" baseline="0" dirty="0" smtClean="0"/>
              <a:t> und wissen nicht nur, wovon sie reden, sie wissen es auch zu erklären. Aber auch die anderen können Sachverhalte erklären oder was manchmal sehr viel wichtiger ist. Sachverhalte aus Fragen herausfiltern. Manchmal kennt ein Mitglied zwar das Problem, aber er kann es nicht beschreiben. Dann versuchen wir es herauszufinden und wenn wir dreimal nachfragen müssen.</a:t>
            </a:r>
          </a:p>
          <a:p>
            <a:endParaRPr lang="de-DE" baseline="0" dirty="0" smtClean="0"/>
          </a:p>
          <a:p>
            <a:r>
              <a:rPr lang="de-DE" baseline="0" dirty="0" smtClean="0"/>
              <a:t>Das Team legt Wert auf einen guten Umgangston und wer nicht grüßt oder der Groß- und Kleinschreibung nicht mächtig zu sein scheint, der bekommt dann auch schon einmal eine persönliche Nachricht, mit der Bitte doch die Umgangsformen dieses Forums zu wahren. Das kommt nämlich allen zugute, denn die Beiträge werden so verständlicher und leichter lesbar.</a:t>
            </a:r>
          </a:p>
        </p:txBody>
      </p:sp>
      <p:sp>
        <p:nvSpPr>
          <p:cNvPr id="4" name="Foliennummernplatzhalter 3"/>
          <p:cNvSpPr>
            <a:spLocks noGrp="1"/>
          </p:cNvSpPr>
          <p:nvPr>
            <p:ph type="sldNum" sz="quarter" idx="10"/>
          </p:nvPr>
        </p:nvSpPr>
        <p:spPr/>
        <p:txBody>
          <a:bodyPr/>
          <a:lstStyle/>
          <a:p>
            <a:fld id="{2569490B-1C45-4815-A9C4-9F7571F49622}" type="slidenum">
              <a:rPr lang="de-DE" smtClean="0"/>
              <a:pPr/>
              <a:t>3</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Das</a:t>
            </a:r>
            <a:r>
              <a:rPr lang="de-DE" baseline="0" dirty="0" smtClean="0"/>
              <a:t> Forum hat inzwischen eine stattliche Anzahl an Mitgliedern. Aber Sie müssen nicht Mitglied des Forums sein, um eine Frage zu stellen, Sie können das auch als Gast tun. Mitglieder haben nur den Vorteil, dass sie sofort eine Benachrichtigung erhalten, wenn eine Antwort auf ihre Frage eingegangen ist. Außerdem können Sie sich über persönliche Nachrichten zusätzlich verständigen.</a:t>
            </a:r>
          </a:p>
          <a:p>
            <a:endParaRPr lang="de-DE" baseline="0" dirty="0" smtClean="0"/>
          </a:p>
          <a:p>
            <a:r>
              <a:rPr lang="de-DE" baseline="0" dirty="0" smtClean="0"/>
              <a:t>Es gibt auch immer wieder einmal Unterforen, die nur den Mitgliedern vorbehalten sind. Das ist z.B. bei Workshops der Fall. Auch andere Aktivitäten im Forum sind nur für die Mitglieder gedacht. Zum Beispiel gab es einen Groove-Test und es wird auch noch andere Dinge geben in der Zukunft.</a:t>
            </a:r>
          </a:p>
          <a:p>
            <a:endParaRPr lang="de-DE" baseline="0" dirty="0" smtClean="0"/>
          </a:p>
          <a:p>
            <a:r>
              <a:rPr lang="de-DE" baseline="0" dirty="0" smtClean="0"/>
              <a:t>Das Registrieren tut nicht weh und man fühlt sich als Mitglied einer Gemeinschaft. Daher ist in dieser Präsentation auch das Registrieren kurz beschrieben.</a:t>
            </a:r>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4</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Im Moment sind die meist besuchten Unterforen</a:t>
            </a:r>
            <a:r>
              <a:rPr lang="de-DE" baseline="0" dirty="0" smtClean="0"/>
              <a:t> die Foren Word, Outlook und Excel.</a:t>
            </a:r>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5</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Das sieht in anderen Office-Foren</a:t>
            </a:r>
            <a:r>
              <a:rPr lang="de-DE" baseline="0" dirty="0" smtClean="0"/>
              <a:t> ganz anders aus. Word und Excel halten sich die Waage, gefolgt von Access und Outlook. Das mag daran liegen, dass die zwei größten Office-Foren von Programmierern für Access gegründet wurden und ich eher nicht aus der „Programmierecke“ komme. Dafür sehe ich Office als Ganzes und bin nicht fixiert auf nur ein oder zwei Anwendungen.</a:t>
            </a:r>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6</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Das Forum hat auch internationale Besucher, aber der deutschsprachige Raum ist am stärksten vertreten, wie das Diagramm auch zeigt.</a:t>
            </a:r>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7</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indent="-228600">
              <a:buAutoNum type="arabicPeriod"/>
            </a:pPr>
            <a:r>
              <a:rPr lang="de-DE" dirty="0" smtClean="0"/>
              <a:t>Klicken Sie im Kopf des</a:t>
            </a:r>
            <a:r>
              <a:rPr lang="de-DE" baseline="0" dirty="0" smtClean="0"/>
              <a:t> Forums auf den Link Registrieren</a:t>
            </a:r>
          </a:p>
          <a:p>
            <a:pPr marL="228600" indent="-228600">
              <a:buAutoNum type="arabicPeriod"/>
            </a:pPr>
            <a:r>
              <a:rPr lang="de-DE" dirty="0" smtClean="0"/>
              <a:t>Bestätigen Sie Ihr Einverständnis mit einem Klick auf den Link</a:t>
            </a:r>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8</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3. Füllen Sie die Registrierungsinformationen aus</a:t>
            </a:r>
          </a:p>
          <a:p>
            <a:r>
              <a:rPr lang="de-DE" dirty="0" smtClean="0"/>
              <a:t>4. Geben Sie den Bestätigungscode ein</a:t>
            </a:r>
          </a:p>
          <a:p>
            <a:r>
              <a:rPr lang="de-DE" dirty="0" smtClean="0"/>
              <a:t>Die persönlichen Informationen können Sie auch noch später</a:t>
            </a:r>
            <a:r>
              <a:rPr lang="de-DE" baseline="0" dirty="0" smtClean="0"/>
              <a:t> ausfüllen. Wichtig ist, dass Sie ein gültige Email-Adresse eingeben. Mitglieder mit ungültigen E-Mail-Adressen werden in unregelmäßigen Abständen gelöscht.</a:t>
            </a:r>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9</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Nach dem Verkaufsstart des Buches „Warum die gleiche Arbeit zweimal tun“ wird es ein neues Unterforum geben, in dem Fragen zum Buch </a:t>
            </a:r>
            <a:r>
              <a:rPr lang="de-DE" smtClean="0"/>
              <a:t>gestellt oder</a:t>
            </a:r>
            <a:r>
              <a:rPr lang="de-DE" baseline="0" smtClean="0"/>
              <a:t> </a:t>
            </a:r>
            <a:r>
              <a:rPr lang="de-DE" baseline="0" dirty="0" smtClean="0"/>
              <a:t>auch Anregungen zum Buch gegeben werden können.</a:t>
            </a:r>
            <a:endParaRPr lang="de-DE" dirty="0"/>
          </a:p>
        </p:txBody>
      </p:sp>
      <p:sp>
        <p:nvSpPr>
          <p:cNvPr id="4" name="Foliennummernplatzhalter 3"/>
          <p:cNvSpPr>
            <a:spLocks noGrp="1"/>
          </p:cNvSpPr>
          <p:nvPr>
            <p:ph type="sldNum" sz="quarter" idx="10"/>
          </p:nvPr>
        </p:nvSpPr>
        <p:spPr/>
        <p:txBody>
          <a:bodyPr/>
          <a:lstStyle/>
          <a:p>
            <a:fld id="{2569490B-1C45-4815-A9C4-9F7571F49622}" type="slidenum">
              <a:rPr lang="de-DE" smtClean="0"/>
              <a:pPr/>
              <a:t>10</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071670" y="3886200"/>
            <a:ext cx="6400800" cy="1752600"/>
          </a:xfrm>
        </p:spPr>
        <p:txBody>
          <a:bodyPr anchor="ctr" anchorCtr="0"/>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7" name="Datumsplatzhalter 6"/>
          <p:cNvSpPr>
            <a:spLocks noGrp="1"/>
          </p:cNvSpPr>
          <p:nvPr>
            <p:ph type="dt" sz="half" idx="10"/>
          </p:nvPr>
        </p:nvSpPr>
        <p:spPr/>
        <p:txBody>
          <a:bodyPr/>
          <a:lstStyle/>
          <a:p>
            <a:r>
              <a:rPr lang="de-DE" smtClean="0"/>
              <a:t>© Juli 2007 Ursula Eilers, MVP Office Systems</a:t>
            </a:r>
            <a:endParaRPr lang="de-DE"/>
          </a:p>
        </p:txBody>
      </p:sp>
      <p:sp>
        <p:nvSpPr>
          <p:cNvPr id="8" name="Foliennummernplatzhalter 7"/>
          <p:cNvSpPr>
            <a:spLocks noGrp="1"/>
          </p:cNvSpPr>
          <p:nvPr>
            <p:ph type="sldNum" sz="quarter" idx="11"/>
          </p:nvPr>
        </p:nvSpPr>
        <p:spPr/>
        <p:txBody>
          <a:bodyPr/>
          <a:lstStyle/>
          <a:p>
            <a:fld id="{66E568D8-A0AC-46DF-AEF9-1A42208D334E}" type="slidenum">
              <a:rPr lang="de-DE" smtClean="0"/>
              <a:pPr/>
              <a:t>‹Nr.›</a:t>
            </a:fld>
            <a:endParaRPr lang="de-DE"/>
          </a:p>
        </p:txBody>
      </p:sp>
      <p:sp>
        <p:nvSpPr>
          <p:cNvPr id="9" name="Fußzeilenplatzhalter 8"/>
          <p:cNvSpPr>
            <a:spLocks noGrp="1"/>
          </p:cNvSpPr>
          <p:nvPr>
            <p:ph type="ftr" sz="quarter" idx="12"/>
          </p:nvPr>
        </p:nvSpPr>
        <p:spPr>
          <a:xfrm>
            <a:off x="3124200" y="6356350"/>
            <a:ext cx="2895600" cy="365125"/>
          </a:xfrm>
          <a:prstGeom prst="rect">
            <a:avLst/>
          </a:prstGeom>
        </p:spPr>
        <p:txBody>
          <a:bodyPr/>
          <a:lstStyle/>
          <a:p>
            <a:endParaRPr lang="de-DE"/>
          </a:p>
        </p:txBody>
      </p:sp>
      <p:sp>
        <p:nvSpPr>
          <p:cNvPr id="11" name="Titel 10"/>
          <p:cNvSpPr>
            <a:spLocks noGrp="1"/>
          </p:cNvSpPr>
          <p:nvPr>
            <p:ph type="title"/>
          </p:nvPr>
        </p:nvSpPr>
        <p:spPr>
          <a:xfrm>
            <a:off x="1643042" y="2786058"/>
            <a:ext cx="7186634" cy="1071546"/>
          </a:xfrm>
        </p:spPr>
        <p:txBody>
          <a:bodyPr/>
          <a:lstStyle>
            <a:lvl1pPr>
              <a:defRPr>
                <a:solidFill>
                  <a:srgbClr val="698B64"/>
                </a:solidFill>
              </a:defRPr>
            </a:lvl1pPr>
          </a:lstStyle>
          <a:p>
            <a:r>
              <a:rPr lang="de-DE" smtClean="0"/>
              <a:t>Titelmasterformat durch Klicken bearbeiten</a:t>
            </a:r>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 Juli 2007 Ursula Eilers, MVP Office Systems</a:t>
            </a:r>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 Juli 2007 Ursula Eilers, MVP Office Systems</a:t>
            </a:r>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 Juli 2007 Ursula Eilers, MVP Office Systems</a:t>
            </a:r>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43041" y="4406900"/>
            <a:ext cx="6851671" cy="1362075"/>
          </a:xfrm>
        </p:spPr>
        <p:txBody>
          <a:bodyPr anchor="t">
            <a:scene3d>
              <a:camera prst="orthographicFront"/>
              <a:lightRig rig="glow" dir="tl">
                <a:rot lat="0" lon="0" rev="5400000"/>
              </a:lightRig>
            </a:scene3d>
            <a:sp3d contourW="12700">
              <a:bevelT w="25400" h="25400"/>
              <a:contourClr>
                <a:schemeClr val="accent6">
                  <a:shade val="73000"/>
                </a:schemeClr>
              </a:contourClr>
            </a:sp3d>
          </a:bodyPr>
          <a:lstStyle>
            <a:lvl1pPr algn="l">
              <a:defRPr sz="4000" b="1" cap="none" spc="0">
                <a:ln w="11430">
                  <a:noFill/>
                </a:ln>
                <a:solidFill>
                  <a:srgbClr val="698B64"/>
                </a:solidFill>
                <a:effectLst>
                  <a:outerShdw blurRad="80000" dist="40000" dir="5040000" algn="tl">
                    <a:srgbClr val="000000">
                      <a:alpha val="30000"/>
                    </a:srgbClr>
                  </a:outerShdw>
                </a:effectLst>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643041" y="2906713"/>
            <a:ext cx="6851671" cy="1500187"/>
          </a:xfrm>
        </p:spPr>
        <p:txBody>
          <a:bodyPr anchor="ctr" anchorCtr="1"/>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a:xfrm>
            <a:off x="0" y="6356350"/>
            <a:ext cx="2928926" cy="365125"/>
          </a:xfrm>
        </p:spPr>
        <p:txBody>
          <a:bodyPr/>
          <a:lstStyle>
            <a:lvl1pPr>
              <a:defRPr>
                <a:solidFill>
                  <a:schemeClr val="bg1"/>
                </a:solidFill>
              </a:defRPr>
            </a:lvl1pPr>
          </a:lstStyle>
          <a:p>
            <a:r>
              <a:rPr lang="de-DE" smtClean="0"/>
              <a:t>© Juli 2007 Ursula Eilers, MVP Office Systems</a:t>
            </a:r>
            <a:endParaRPr lang="de-DE" dirty="0"/>
          </a:p>
        </p:txBody>
      </p:sp>
      <p:sp>
        <p:nvSpPr>
          <p:cNvPr id="6" name="Foliennummernplatzhalter 5"/>
          <p:cNvSpPr>
            <a:spLocks noGrp="1"/>
          </p:cNvSpPr>
          <p:nvPr>
            <p:ph type="sldNum" sz="quarter" idx="12"/>
          </p:nvPr>
        </p:nvSpPr>
        <p:spPr/>
        <p:txBody>
          <a:bodyPr/>
          <a:lstStyle>
            <a:lvl1pPr>
              <a:defRPr>
                <a:solidFill>
                  <a:schemeClr val="bg1"/>
                </a:solidFill>
              </a:defRPr>
            </a:lvl1pPr>
          </a:lstStyle>
          <a:p>
            <a:fld id="{66E568D8-A0AC-46DF-AEF9-1A42208D334E}" type="slidenum">
              <a:rPr lang="de-DE" smtClean="0"/>
              <a:pPr/>
              <a:t>‹Nr.›</a:t>
            </a:fld>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de-DE" smtClean="0"/>
              <a:t>© Juli 2007 Ursula Eilers, MVP Office Systems</a:t>
            </a:r>
            <a:endParaRPr lang="de-DE"/>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DE"/>
          </a:p>
        </p:txBody>
      </p:sp>
      <p:sp>
        <p:nvSpPr>
          <p:cNvPr id="7" name="Foliennummernplatzhalter 6"/>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de-DE" smtClean="0"/>
              <a:t>© Juli 2007 Ursula Eilers, MVP Office Systems</a:t>
            </a:r>
            <a:endParaRPr lang="de-DE"/>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de-DE"/>
          </a:p>
        </p:txBody>
      </p:sp>
      <p:sp>
        <p:nvSpPr>
          <p:cNvPr id="9" name="Foliennummernplatzhalter 8"/>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de-DE" smtClean="0"/>
              <a:t>© Juli 2007 Ursula Eilers, MVP Office Systems</a:t>
            </a:r>
            <a:endParaRPr lang="de-DE"/>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de-DE"/>
          </a:p>
        </p:txBody>
      </p:sp>
      <p:sp>
        <p:nvSpPr>
          <p:cNvPr id="5" name="Foliennummernplatzhalter 4"/>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 Juli 2007 Ursula Eilers, MVP Office Systems</a:t>
            </a:r>
            <a:endParaRPr lang="de-DE"/>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de-DE"/>
          </a:p>
        </p:txBody>
      </p:sp>
      <p:sp>
        <p:nvSpPr>
          <p:cNvPr id="4" name="Foliennummernplatzhalter 3"/>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1428736"/>
            <a:ext cx="3008313" cy="928694"/>
          </a:xfrm>
        </p:spPr>
        <p:txBody>
          <a:bodyPr anchor="b"/>
          <a:lstStyle>
            <a:lvl1pPr algn="l">
              <a:defRPr sz="2000" b="1">
                <a:solidFill>
                  <a:srgbClr val="698B64"/>
                </a:solidFill>
              </a:defRPr>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1428736"/>
            <a:ext cx="5111750" cy="4697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2361341"/>
            <a:ext cx="3008313" cy="376482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r>
              <a:rPr lang="de-DE" smtClean="0"/>
              <a:t>© Juli 2007 Ursula Eilers, MVP Office Systems</a:t>
            </a:r>
            <a:endParaRPr lang="de-DE"/>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DE"/>
          </a:p>
        </p:txBody>
      </p:sp>
      <p:sp>
        <p:nvSpPr>
          <p:cNvPr id="7" name="Foliennummernplatzhalter 6"/>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scene3d>
              <a:camera prst="orthographicFront"/>
              <a:lightRig rig="soft" dir="t">
                <a:rot lat="0" lon="0" rev="10800000"/>
              </a:lightRig>
            </a:scene3d>
            <a:sp3d>
              <a:bevelT w="27940" h="12700"/>
              <a:contourClr>
                <a:srgbClr val="DDDDDD"/>
              </a:contourClr>
            </a:sp3d>
          </a:bodyPr>
          <a:lstStyle>
            <a:lvl1pPr algn="l">
              <a:defRPr sz="2000" b="1" cap="none" spc="150">
                <a:ln w="11430"/>
                <a:solidFill>
                  <a:srgbClr val="698B64"/>
                </a:solidFill>
                <a:effectLst>
                  <a:outerShdw blurRad="25400" algn="tl" rotWithShape="0">
                    <a:srgbClr val="000000">
                      <a:alpha val="43000"/>
                    </a:srgbClr>
                  </a:outerShdw>
                </a:effectLst>
              </a:defRPr>
            </a:lvl1pPr>
          </a:lstStyle>
          <a:p>
            <a:r>
              <a:rPr lang="de-DE" smtClean="0"/>
              <a:t>Titelmasterformat durch Klicken bearbeiten</a:t>
            </a:r>
            <a:endParaRPr lang="de-DE" dirty="0"/>
          </a:p>
        </p:txBody>
      </p:sp>
      <p:sp>
        <p:nvSpPr>
          <p:cNvPr id="3" name="Bildplatzhalter 2"/>
          <p:cNvSpPr>
            <a:spLocks noGrp="1"/>
          </p:cNvSpPr>
          <p:nvPr>
            <p:ph type="pic" idx="1"/>
          </p:nvPr>
        </p:nvSpPr>
        <p:spPr>
          <a:xfrm>
            <a:off x="2078040" y="1357297"/>
            <a:ext cx="5137166" cy="337027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r>
              <a:rPr lang="de-DE" smtClean="0"/>
              <a:t>© Juli 2007 Ursula Eilers, MVP Office Systems</a:t>
            </a:r>
            <a:endParaRPr lang="de-DE"/>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DE"/>
          </a:p>
        </p:txBody>
      </p:sp>
      <p:sp>
        <p:nvSpPr>
          <p:cNvPr id="7" name="Foliennummernplatzhalter 6"/>
          <p:cNvSpPr>
            <a:spLocks noGrp="1"/>
          </p:cNvSpPr>
          <p:nvPr>
            <p:ph type="sldNum" sz="quarter" idx="12"/>
          </p:nvPr>
        </p:nvSpPr>
        <p:spPr/>
        <p:txBody>
          <a:bodyPr/>
          <a:lstStyle/>
          <a:p>
            <a:fld id="{66E568D8-A0AC-46DF-AEF9-1A42208D334E}"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gif"/><Relationship Id="rId10" Type="http://schemas.openxmlformats.org/officeDocument/2006/relationships/slideLayout" Target="../slideLayouts/slideLayout10.xml"/><Relationship Id="rId19" Type="http://schemas.openxmlformats.org/officeDocument/2006/relationships/image" Target="../media/image7.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Gray">
      <p:bgPr>
        <a:gradFill rotWithShape="1">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5" name="Rechteck 24"/>
          <p:cNvSpPr/>
          <p:nvPr userDrawn="1"/>
        </p:nvSpPr>
        <p:spPr>
          <a:xfrm>
            <a:off x="8358182" y="642918"/>
            <a:ext cx="785818" cy="571504"/>
          </a:xfrm>
          <a:prstGeom prst="rect">
            <a:avLst/>
          </a:prstGeom>
          <a:solidFill>
            <a:srgbClr val="6E7F99"/>
          </a:solidFill>
          <a:ln>
            <a:solidFill>
              <a:srgbClr val="6E7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p:cNvSpPr/>
          <p:nvPr userDrawn="1"/>
        </p:nvSpPr>
        <p:spPr>
          <a:xfrm>
            <a:off x="0" y="0"/>
            <a:ext cx="785818" cy="571504"/>
          </a:xfrm>
          <a:prstGeom prst="rect">
            <a:avLst/>
          </a:prstGeom>
          <a:solidFill>
            <a:srgbClr val="6E7F99"/>
          </a:solidFill>
          <a:ln>
            <a:solidFill>
              <a:srgbClr val="6E7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6" name="Grafik 15" descr="c_bg.gif"/>
          <p:cNvPicPr>
            <a:picLocks noChangeAspect="1"/>
          </p:cNvPicPr>
          <p:nvPr/>
        </p:nvPicPr>
        <p:blipFill>
          <a:blip r:embed="rId13"/>
          <a:stretch>
            <a:fillRect/>
          </a:stretch>
        </p:blipFill>
        <p:spPr>
          <a:xfrm>
            <a:off x="0" y="6357958"/>
            <a:ext cx="9144000" cy="500042"/>
          </a:xfrm>
          <a:prstGeom prst="rect">
            <a:avLst/>
          </a:prstGeom>
        </p:spPr>
      </p:pic>
      <p:sp>
        <p:nvSpPr>
          <p:cNvPr id="3" name="Textplatzhalter 2"/>
          <p:cNvSpPr>
            <a:spLocks noGrp="1"/>
          </p:cNvSpPr>
          <p:nvPr>
            <p:ph type="body" idx="1"/>
          </p:nvPr>
        </p:nvSpPr>
        <p:spPr>
          <a:xfrm>
            <a:off x="1571604" y="1600200"/>
            <a:ext cx="7115196" cy="4525963"/>
          </a:xfrm>
          <a:prstGeom prst="rect">
            <a:avLst/>
          </a:prstGeom>
          <a:ln>
            <a:solidFill>
              <a:srgbClr val="698B64"/>
            </a:solidFill>
          </a:ln>
        </p:spPr>
        <p:style>
          <a:lnRef idx="2">
            <a:schemeClr val="accent2"/>
          </a:lnRef>
          <a:fillRef idx="1">
            <a:schemeClr val="lt1"/>
          </a:fillRef>
          <a:effectRef idx="0">
            <a:schemeClr val="accent2"/>
          </a:effectRef>
          <a:fontRef idx="none"/>
        </p:style>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0" y="6383782"/>
            <a:ext cx="2000232" cy="365125"/>
          </a:xfrm>
          <a:prstGeom prst="rect">
            <a:avLst/>
          </a:prstGeom>
          <a:noFill/>
          <a:ln>
            <a:noFill/>
          </a:ln>
        </p:spPr>
        <p:txBody>
          <a:bodyPr vert="horz" lIns="91440" tIns="45720" rIns="91440" bIns="45720" rtlCol="0" anchor="ctr"/>
          <a:lstStyle>
            <a:lvl1pPr algn="ctr">
              <a:defRPr sz="1200">
                <a:solidFill>
                  <a:schemeClr val="bg1"/>
                </a:solidFill>
              </a:defRPr>
            </a:lvl1pPr>
          </a:lstStyle>
          <a:p>
            <a:r>
              <a:rPr lang="de-DE" smtClean="0"/>
              <a:t>© Juli 2007 Ursula Eilers, MVP Office Systems</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66E568D8-A0AC-46DF-AEF9-1A42208D334E}" type="slidenum">
              <a:rPr lang="de-DE" smtClean="0"/>
              <a:pPr/>
              <a:t>‹Nr.›</a:t>
            </a:fld>
            <a:endParaRPr lang="de-DE" dirty="0"/>
          </a:p>
        </p:txBody>
      </p:sp>
      <p:sp>
        <p:nvSpPr>
          <p:cNvPr id="7" name="Diagonal liegende Ecken des Rechtecks abrunden 6"/>
          <p:cNvSpPr/>
          <p:nvPr/>
        </p:nvSpPr>
        <p:spPr>
          <a:xfrm>
            <a:off x="0" y="-24"/>
            <a:ext cx="9144000" cy="1071546"/>
          </a:xfrm>
          <a:prstGeom prst="round2DiagRect">
            <a:avLst/>
          </a:prstGeom>
          <a:solidFill>
            <a:srgbClr val="6E7F99"/>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de-DE"/>
          </a:p>
        </p:txBody>
      </p:sp>
      <p:pic>
        <p:nvPicPr>
          <p:cNvPr id="12" name="Grafik 11" descr="descbar_r.gif"/>
          <p:cNvPicPr>
            <a:picLocks/>
          </p:cNvPicPr>
          <p:nvPr/>
        </p:nvPicPr>
        <p:blipFill>
          <a:blip r:embed="rId14"/>
          <a:srcRect r="39478" b="-2273"/>
          <a:stretch>
            <a:fillRect/>
          </a:stretch>
        </p:blipFill>
        <p:spPr>
          <a:xfrm>
            <a:off x="8705916" y="1071546"/>
            <a:ext cx="438116" cy="214314"/>
          </a:xfrm>
          <a:prstGeom prst="rect">
            <a:avLst/>
          </a:prstGeom>
        </p:spPr>
      </p:pic>
      <p:sp>
        <p:nvSpPr>
          <p:cNvPr id="13" name="Rechteck 12"/>
          <p:cNvSpPr/>
          <p:nvPr/>
        </p:nvSpPr>
        <p:spPr>
          <a:xfrm>
            <a:off x="1500166" y="1071546"/>
            <a:ext cx="7215238" cy="214314"/>
          </a:xfrm>
          <a:prstGeom prst="rect">
            <a:avLst/>
          </a:prstGeom>
          <a:solidFill>
            <a:srgbClr val="F2EE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smtClean="0">
                <a:solidFill>
                  <a:srgbClr val="6E7F99"/>
                </a:solidFill>
              </a:rPr>
              <a:t>MS Office Firmenschulung – Amethyst-EDV</a:t>
            </a:r>
            <a:endParaRPr lang="de-DE" sz="1400" b="1" dirty="0">
              <a:solidFill>
                <a:srgbClr val="6E7F99"/>
              </a:solidFill>
            </a:endParaRPr>
          </a:p>
        </p:txBody>
      </p:sp>
      <p:pic>
        <p:nvPicPr>
          <p:cNvPr id="10" name="Grafik 9" descr="descbar_l.gif"/>
          <p:cNvPicPr>
            <a:picLocks noChangeAspect="1"/>
          </p:cNvPicPr>
          <p:nvPr/>
        </p:nvPicPr>
        <p:blipFill>
          <a:blip r:embed="rId15"/>
          <a:srcRect l="12099"/>
          <a:stretch>
            <a:fillRect/>
          </a:stretch>
        </p:blipFill>
        <p:spPr>
          <a:xfrm>
            <a:off x="0" y="1071546"/>
            <a:ext cx="1557304" cy="209550"/>
          </a:xfrm>
          <a:prstGeom prst="rect">
            <a:avLst/>
          </a:prstGeom>
        </p:spPr>
      </p:pic>
      <p:cxnSp>
        <p:nvCxnSpPr>
          <p:cNvPr id="15" name="Gerade Verbindung 14"/>
          <p:cNvCxnSpPr/>
          <p:nvPr/>
        </p:nvCxnSpPr>
        <p:spPr>
          <a:xfrm rot="10800000" flipH="1">
            <a:off x="1500166" y="1275127"/>
            <a:ext cx="7215238" cy="1588"/>
          </a:xfrm>
          <a:prstGeom prst="line">
            <a:avLst/>
          </a:prstGeom>
          <a:ln w="6350">
            <a:solidFill>
              <a:schemeClr val="bg1">
                <a:lumMod val="65000"/>
              </a:schemeClr>
            </a:solidFill>
            <a:prstDash val="sysDash"/>
            <a:miter lim="800000"/>
          </a:ln>
        </p:spPr>
        <p:style>
          <a:lnRef idx="1">
            <a:schemeClr val="accent1"/>
          </a:lnRef>
          <a:fillRef idx="0">
            <a:schemeClr val="accent1"/>
          </a:fillRef>
          <a:effectRef idx="0">
            <a:schemeClr val="accent1"/>
          </a:effectRef>
          <a:fontRef idx="minor">
            <a:schemeClr val="tx1"/>
          </a:fontRef>
        </p:style>
      </p:cxnSp>
      <p:pic>
        <p:nvPicPr>
          <p:cNvPr id="18" name="Grafik 17" descr="mvp100hoch.png"/>
          <p:cNvPicPr>
            <a:picLocks noChangeAspect="1"/>
          </p:cNvPicPr>
          <p:nvPr/>
        </p:nvPicPr>
        <p:blipFill>
          <a:blip r:embed="rId16"/>
          <a:stretch>
            <a:fillRect/>
          </a:stretch>
        </p:blipFill>
        <p:spPr>
          <a:xfrm>
            <a:off x="8521060" y="64008"/>
            <a:ext cx="595508" cy="9349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Grafik 19" descr="Clock.png"/>
          <p:cNvPicPr>
            <a:picLocks noChangeAspect="1"/>
          </p:cNvPicPr>
          <p:nvPr/>
        </p:nvPicPr>
        <p:blipFill>
          <a:blip r:embed="rId17"/>
          <a:stretch>
            <a:fillRect/>
          </a:stretch>
        </p:blipFill>
        <p:spPr>
          <a:xfrm>
            <a:off x="71406" y="0"/>
            <a:ext cx="1071570" cy="1071570"/>
          </a:xfrm>
          <a:prstGeom prst="rect">
            <a:avLst/>
          </a:prstGeom>
          <a:ln>
            <a:noFill/>
          </a:ln>
          <a:effectLst>
            <a:outerShdw blurRad="292100" dist="139700" dir="2700000" algn="tl" rotWithShape="0">
              <a:srgbClr val="333333">
                <a:alpha val="65000"/>
              </a:srgbClr>
            </a:outerShdw>
          </a:effectLst>
        </p:spPr>
      </p:pic>
      <p:sp>
        <p:nvSpPr>
          <p:cNvPr id="21" name="Rechteck 20"/>
          <p:cNvSpPr/>
          <p:nvPr/>
        </p:nvSpPr>
        <p:spPr>
          <a:xfrm>
            <a:off x="3428992" y="6417254"/>
            <a:ext cx="2292615" cy="369332"/>
          </a:xfrm>
          <a:prstGeom prst="rect">
            <a:avLst/>
          </a:prstGeom>
          <a:noFill/>
        </p:spPr>
        <p:txBody>
          <a:bodyPr wrap="none" lIns="91440" tIns="45720" rIns="91440" bIns="45720">
            <a:prstTxWarp prst="textDeflateTop">
              <a:avLst/>
            </a:prstTxWarp>
            <a:spAutoFit/>
            <a:scene3d>
              <a:camera prst="orthographicFront"/>
              <a:lightRig rig="soft" dir="t">
                <a:rot lat="0" lon="0" rev="10800000"/>
              </a:lightRig>
            </a:scene3d>
            <a:sp3d>
              <a:bevelT w="27940" h="12700"/>
              <a:contourClr>
                <a:srgbClr val="DDDDDD"/>
              </a:contourClr>
            </a:sp3d>
          </a:bodyPr>
          <a:lstStyle/>
          <a:p>
            <a:pPr algn="ctr"/>
            <a:r>
              <a:rPr lang="de-DE" sz="1800" b="1" cap="none" spc="150" dirty="0" smtClean="0">
                <a:ln w="11430"/>
                <a:solidFill>
                  <a:srgbClr val="F8F8F8"/>
                </a:solidFill>
                <a:effectLst>
                  <a:outerShdw blurRad="25400" algn="tl" rotWithShape="0">
                    <a:srgbClr val="000000">
                      <a:alpha val="43000"/>
                    </a:srgbClr>
                  </a:outerShdw>
                </a:effectLst>
                <a:latin typeface="Verdana" pitchFamily="34" charset="0"/>
                <a:ea typeface="Verdana" pitchFamily="34" charset="0"/>
                <a:cs typeface="Verdana" pitchFamily="34" charset="0"/>
              </a:rPr>
              <a:t>Amethyst-EDV</a:t>
            </a:r>
            <a:endParaRPr lang="de-DE" sz="1800" b="1" cap="none" spc="150" dirty="0">
              <a:ln w="11430"/>
              <a:solidFill>
                <a:srgbClr val="F8F8F8"/>
              </a:solidFill>
              <a:effectLst>
                <a:outerShdw blurRad="25400" algn="tl" rotWithShape="0">
                  <a:srgbClr val="000000">
                    <a:alpha val="43000"/>
                  </a:srgbClr>
                </a:outerShdw>
              </a:effectLst>
              <a:latin typeface="Verdana" pitchFamily="34" charset="0"/>
              <a:ea typeface="Verdana" pitchFamily="34" charset="0"/>
              <a:cs typeface="Verdana" pitchFamily="34" charset="0"/>
            </a:endParaRPr>
          </a:p>
        </p:txBody>
      </p:sp>
      <p:pic>
        <p:nvPicPr>
          <p:cNvPr id="22" name="Grafik 21" descr="office48.png"/>
          <p:cNvPicPr>
            <a:picLocks noChangeAspect="1"/>
          </p:cNvPicPr>
          <p:nvPr/>
        </p:nvPicPr>
        <p:blipFill>
          <a:blip r:embed="rId18"/>
          <a:stretch>
            <a:fillRect/>
          </a:stretch>
        </p:blipFill>
        <p:spPr>
          <a:xfrm>
            <a:off x="375446" y="304016"/>
            <a:ext cx="457200" cy="457200"/>
          </a:xfrm>
          <a:prstGeom prst="rect">
            <a:avLst/>
          </a:prstGeom>
        </p:spPr>
      </p:pic>
      <p:pic>
        <p:nvPicPr>
          <p:cNvPr id="23" name="Grafik 22" descr="ame_news.gif"/>
          <p:cNvPicPr>
            <a:picLocks noChangeAspect="1"/>
          </p:cNvPicPr>
          <p:nvPr/>
        </p:nvPicPr>
        <p:blipFill>
          <a:blip r:embed="rId19"/>
          <a:stretch>
            <a:fillRect/>
          </a:stretch>
        </p:blipFill>
        <p:spPr>
          <a:xfrm>
            <a:off x="2806052" y="6427682"/>
            <a:ext cx="535749" cy="357166"/>
          </a:xfrm>
          <a:prstGeom prst="rect">
            <a:avLst/>
          </a:prstGeom>
          <a:ln>
            <a:noFill/>
          </a:ln>
          <a:effectLst>
            <a:outerShdw blurRad="292100" dist="139700" dir="2700000" algn="tl" rotWithShape="0">
              <a:srgbClr val="333333">
                <a:alpha val="65000"/>
              </a:srgbClr>
            </a:outerShdw>
          </a:effectLst>
        </p:spPr>
      </p:pic>
      <p:pic>
        <p:nvPicPr>
          <p:cNvPr id="24" name="Grafik 23" descr="ame_news.gif"/>
          <p:cNvPicPr>
            <a:picLocks noChangeAspect="1"/>
          </p:cNvPicPr>
          <p:nvPr/>
        </p:nvPicPr>
        <p:blipFill>
          <a:blip r:embed="rId19"/>
          <a:stretch>
            <a:fillRect/>
          </a:stretch>
        </p:blipFill>
        <p:spPr>
          <a:xfrm>
            <a:off x="5822201" y="6429420"/>
            <a:ext cx="535749" cy="357166"/>
          </a:xfrm>
          <a:prstGeom prst="rect">
            <a:avLst/>
          </a:prstGeom>
          <a:ln>
            <a:noFill/>
          </a:ln>
          <a:effectLst>
            <a:outerShdw blurRad="292100" dist="139700" dir="2700000" algn="tl" rotWithShape="0">
              <a:srgbClr val="333333">
                <a:alpha val="65000"/>
              </a:srgbClr>
            </a:outerShdw>
          </a:effectLst>
        </p:spPr>
      </p:pic>
      <p:sp>
        <p:nvSpPr>
          <p:cNvPr id="2" name="Titelplatzhalter 1"/>
          <p:cNvSpPr>
            <a:spLocks noGrp="1"/>
          </p:cNvSpPr>
          <p:nvPr>
            <p:ph type="title"/>
          </p:nvPr>
        </p:nvSpPr>
        <p:spPr>
          <a:xfrm>
            <a:off x="1500166" y="0"/>
            <a:ext cx="7186634" cy="1071546"/>
          </a:xfrm>
          <a:prstGeom prst="rect">
            <a:avLst/>
          </a:prstGeom>
        </p:spPr>
        <p:txBody>
          <a:bodyPr vert="horz" lIns="91440" tIns="45720" rIns="91440" bIns="45720" rtlCol="0" anchor="ctr">
            <a:noAutofit/>
            <a:scene3d>
              <a:camera prst="orthographicFront"/>
              <a:lightRig rig="soft" dir="t">
                <a:rot lat="0" lon="0" rev="10800000"/>
              </a:lightRig>
            </a:scene3d>
            <a:sp3d>
              <a:bevelT w="27940" h="12700"/>
              <a:contourClr>
                <a:srgbClr val="DDDDDD"/>
              </a:contourClr>
            </a:sp3d>
          </a:bodyPr>
          <a:lstStyle/>
          <a:p>
            <a:r>
              <a:rPr lang="de-DE" dirty="0" smtClean="0"/>
              <a:t>Titelmasterformat durch Klicken bearbeiten</a:t>
            </a:r>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000" b="1" kern="1200" cap="none" spc="150">
          <a:ln w="11430"/>
          <a:solidFill>
            <a:srgbClr val="F8F8F8"/>
          </a:solidFill>
          <a:effectLst>
            <a:outerShdw blurRad="25400" algn="tl" rotWithShape="0">
              <a:srgbClr val="000000">
                <a:alpha val="43000"/>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b="1" kern="1200">
          <a:solidFill>
            <a:srgbClr val="698B64"/>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forum.msoffice-firmenschulung.de/viewforum.php?f=44"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file:///D:\Teamwork%20der%20Office%20Anwendungen\Manuskript\CD\Kap_06\06_18.xlsx!Bereinigte%20Daten!Z3S6:Z5S7"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file:///D:\Teamwork%20der%20Office%20Anwendungen\Manuskript\CD\Kap_06\06_18.xlsx!Bereinigte%20Daten!Z3S1:Z16S4" TargetMode="Externa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file:///D:\Teamwork%20der%20Office%20Anwendungen\Manuskript\CD\Kap_06\06_18.xlsx!Bereinigte%20Daten!%5b06_18.xlsx%5dBereinigte%20Daten%20Diagramm%201"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oleObject" Target="file:///D:\Teamwork%20der%20Office%20Anwendungen\Manuskript\CD\Kap_06\06_18.xlsx!Besucher%20internationa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1214414" y="3886200"/>
            <a:ext cx="7643866" cy="1752600"/>
          </a:xfrm>
        </p:spPr>
        <p:txBody>
          <a:bodyPr/>
          <a:lstStyle/>
          <a:p>
            <a:r>
              <a:rPr lang="de-DE" dirty="0" smtClean="0"/>
              <a:t>Das Forum für Fragen und Antworten </a:t>
            </a:r>
            <a:br>
              <a:rPr lang="de-DE" dirty="0" smtClean="0"/>
            </a:br>
            <a:r>
              <a:rPr lang="de-DE" dirty="0" smtClean="0"/>
              <a:t>rund um Microsoft Office 2007</a:t>
            </a:r>
            <a:endParaRPr lang="de-DE" dirty="0"/>
          </a:p>
        </p:txBody>
      </p:sp>
      <p:sp>
        <p:nvSpPr>
          <p:cNvPr id="3" name="Titel 2"/>
          <p:cNvSpPr>
            <a:spLocks noGrp="1"/>
          </p:cNvSpPr>
          <p:nvPr>
            <p:ph type="title"/>
          </p:nvPr>
        </p:nvSpPr>
        <p:spPr/>
        <p:txBody>
          <a:bodyPr/>
          <a:lstStyle/>
          <a:p>
            <a:r>
              <a:rPr lang="de-DE" dirty="0" smtClean="0"/>
              <a:t>MS Office 2007 Hilfe</a:t>
            </a:r>
            <a:endParaRPr lang="de-D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smtClean="0"/>
              <a:t>Das Forum zum Buch</a:t>
            </a:r>
            <a:endParaRPr lang="de-DE" dirty="0"/>
          </a:p>
        </p:txBody>
      </p:sp>
      <p:sp>
        <p:nvSpPr>
          <p:cNvPr id="7" name="Inhaltsplatzhalter 6"/>
          <p:cNvSpPr>
            <a:spLocks noGrp="1"/>
          </p:cNvSpPr>
          <p:nvPr>
            <p:ph sz="half" idx="1"/>
          </p:nvPr>
        </p:nvSpPr>
        <p:spPr>
          <a:xfrm>
            <a:off x="357158" y="1643050"/>
            <a:ext cx="8501122" cy="4268799"/>
          </a:xfrm>
        </p:spPr>
        <p:txBody>
          <a:bodyPr>
            <a:normAutofit/>
          </a:bodyPr>
          <a:lstStyle/>
          <a:p>
            <a:pPr marL="0" indent="0">
              <a:buNone/>
            </a:pPr>
            <a:r>
              <a:rPr lang="de-DE" dirty="0" smtClean="0"/>
              <a:t>Bei Fragen und Anregungen zum Buch, besuchen Sie das Forum*:</a:t>
            </a:r>
          </a:p>
          <a:p>
            <a:pPr marL="0" indent="0" algn="ctr">
              <a:buNone/>
            </a:pPr>
            <a:r>
              <a:rPr lang="de-DE"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hlinkClick r:id="rId3"/>
              </a:rPr>
              <a:t>Warum die gleiche Arbeit zweimal machen?</a:t>
            </a:r>
            <a:endParaRPr lang="de-DE"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marL="0" indent="0">
              <a:buNone/>
            </a:pPr>
            <a:endParaRPr lang="de-DE" sz="2000" dirty="0" smtClean="0"/>
          </a:p>
          <a:p>
            <a:pPr marL="0" indent="0">
              <a:buNone/>
            </a:pPr>
            <a:endParaRPr lang="de-DE" sz="2000" dirty="0" smtClean="0"/>
          </a:p>
          <a:p>
            <a:pPr marL="0" indent="0">
              <a:buNone/>
            </a:pPr>
            <a:endParaRPr lang="de-DE" sz="2000" dirty="0" smtClean="0"/>
          </a:p>
          <a:p>
            <a:pPr marL="0" indent="0">
              <a:buNone/>
            </a:pPr>
            <a:r>
              <a:rPr lang="de-DE" sz="2000" dirty="0" smtClean="0"/>
              <a:t>Sie können sich registrieren, aber auch Beiträge von Gästen sind immer willkommen.</a:t>
            </a:r>
          </a:p>
          <a:p>
            <a:pPr marL="0" indent="0">
              <a:buNone/>
            </a:pPr>
            <a:endParaRPr lang="de-DE" sz="2000" dirty="0" smtClean="0"/>
          </a:p>
          <a:p>
            <a:pPr marL="0" indent="0">
              <a:buNone/>
            </a:pPr>
            <a:endParaRPr lang="de-DE" sz="2000" dirty="0" smtClean="0"/>
          </a:p>
          <a:p>
            <a:pPr marL="85725" indent="-85725">
              <a:buNone/>
            </a:pPr>
            <a:r>
              <a:rPr lang="de-DE" sz="1600" dirty="0" smtClean="0"/>
              <a:t>*Das Forum wird mit dem Verkaufsstart des Buches freigeschaltet</a:t>
            </a:r>
            <a:endParaRPr lang="de-DE" sz="1600" dirty="0"/>
          </a:p>
        </p:txBody>
      </p:sp>
      <p:sp>
        <p:nvSpPr>
          <p:cNvPr id="4" name="Datumsplatzhalter 3"/>
          <p:cNvSpPr>
            <a:spLocks noGrp="1"/>
          </p:cNvSpPr>
          <p:nvPr>
            <p:ph type="dt" sz="half" idx="10"/>
          </p:nvPr>
        </p:nvSpPr>
        <p:spPr/>
        <p:txBody>
          <a:bodyPr/>
          <a:lstStyle/>
          <a:p>
            <a:r>
              <a:rPr lang="de-DE" smtClean="0"/>
              <a:t>© Juli 2007 Ursula Eilers, MVP Office Systems</a:t>
            </a:r>
            <a:endParaRPr lang="de-DE"/>
          </a:p>
        </p:txBody>
      </p:sp>
      <p:sp>
        <p:nvSpPr>
          <p:cNvPr id="5" name="Foliennummernplatzhalter 4"/>
          <p:cNvSpPr>
            <a:spLocks noGrp="1"/>
          </p:cNvSpPr>
          <p:nvPr>
            <p:ph type="sldNum" sz="quarter" idx="12"/>
          </p:nvPr>
        </p:nvSpPr>
        <p:spPr/>
        <p:txBody>
          <a:bodyPr/>
          <a:lstStyle/>
          <a:p>
            <a:fld id="{66E568D8-A0AC-46DF-AEF9-1A42208D334E}" type="slidenum">
              <a:rPr lang="de-DE" smtClean="0"/>
              <a:pPr/>
              <a:t>10</a:t>
            </a:fld>
            <a:endParaRPr lang="de-DE"/>
          </a:p>
        </p:txBody>
      </p:sp>
      <p:pic>
        <p:nvPicPr>
          <p:cNvPr id="2050" name="Picture 2">
            <a:hlinkClick r:id="rId3"/>
          </p:cNvPr>
          <p:cNvPicPr>
            <a:picLocks noGrp="1" noChangeAspect="1" noChangeArrowheads="1"/>
          </p:cNvPicPr>
          <p:nvPr>
            <p:ph sz="half" idx="2"/>
          </p:nvPr>
        </p:nvPicPr>
        <p:blipFill>
          <a:blip r:embed="rId4"/>
          <a:srcRect/>
          <a:stretch>
            <a:fillRect/>
          </a:stretch>
        </p:blipFill>
        <p:spPr bwMode="auto">
          <a:xfrm>
            <a:off x="410736" y="3429000"/>
            <a:ext cx="8322528" cy="597311"/>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smtClean="0"/>
              <a:t>Das Forum</a:t>
            </a:r>
            <a:endParaRPr lang="de-DE" dirty="0"/>
          </a:p>
        </p:txBody>
      </p:sp>
      <p:sp>
        <p:nvSpPr>
          <p:cNvPr id="7" name="Inhaltsplatzhalter 6"/>
          <p:cNvSpPr>
            <a:spLocks noGrp="1"/>
          </p:cNvSpPr>
          <p:nvPr>
            <p:ph idx="1"/>
          </p:nvPr>
        </p:nvSpPr>
        <p:spPr/>
        <p:txBody>
          <a:bodyPr/>
          <a:lstStyle/>
          <a:p>
            <a:r>
              <a:rPr lang="de-DE" dirty="0" smtClean="0"/>
              <a:t>Eröffnet am 28. September 2007</a:t>
            </a:r>
          </a:p>
          <a:p>
            <a:pPr lvl="1"/>
            <a:r>
              <a:rPr lang="de-DE" dirty="0" smtClean="0"/>
              <a:t>FAQ</a:t>
            </a:r>
          </a:p>
          <a:p>
            <a:pPr lvl="1"/>
            <a:r>
              <a:rPr lang="de-DE" dirty="0" smtClean="0"/>
              <a:t>Fragen</a:t>
            </a:r>
          </a:p>
          <a:p>
            <a:pPr lvl="1"/>
            <a:r>
              <a:rPr lang="de-DE" dirty="0" err="1" smtClean="0"/>
              <a:t>Tutorial</a:t>
            </a:r>
            <a:endParaRPr lang="de-DE" dirty="0" smtClean="0"/>
          </a:p>
          <a:p>
            <a:r>
              <a:rPr lang="de-DE" dirty="0" smtClean="0"/>
              <a:t>Vorgänger Microsoft Office 2007 Beta Forum</a:t>
            </a:r>
          </a:p>
          <a:p>
            <a:r>
              <a:rPr lang="de-DE" dirty="0" smtClean="0"/>
              <a:t>Zur Zeit täglich ca. 1000 Besucher</a:t>
            </a:r>
          </a:p>
          <a:p>
            <a:endParaRPr lang="de-DE" dirty="0"/>
          </a:p>
        </p:txBody>
      </p:sp>
      <p:sp>
        <p:nvSpPr>
          <p:cNvPr id="4" name="Datumsplatzhalter 3"/>
          <p:cNvSpPr>
            <a:spLocks noGrp="1"/>
          </p:cNvSpPr>
          <p:nvPr>
            <p:ph type="dt" sz="half" idx="10"/>
          </p:nvPr>
        </p:nvSpPr>
        <p:spPr/>
        <p:txBody>
          <a:bodyPr/>
          <a:lstStyle/>
          <a:p>
            <a:r>
              <a:rPr lang="de-DE" smtClean="0"/>
              <a:t>© Juli 2007 Ursula Eilers, MVP Office Systems</a:t>
            </a:r>
            <a:endParaRPr lang="de-DE"/>
          </a:p>
        </p:txBody>
      </p:sp>
      <p:sp>
        <p:nvSpPr>
          <p:cNvPr id="5" name="Foliennummernplatzhalter 4"/>
          <p:cNvSpPr>
            <a:spLocks noGrp="1"/>
          </p:cNvSpPr>
          <p:nvPr>
            <p:ph type="sldNum" sz="quarter" idx="12"/>
          </p:nvPr>
        </p:nvSpPr>
        <p:spPr/>
        <p:txBody>
          <a:bodyPr/>
          <a:lstStyle/>
          <a:p>
            <a:fld id="{66E568D8-A0AC-46DF-AEF9-1A42208D334E}" type="slidenum">
              <a:rPr lang="de-DE" smtClean="0"/>
              <a:pPr/>
              <a:t>2</a:t>
            </a:fld>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Team des Forums</a:t>
            </a:r>
            <a:endParaRPr lang="de-DE" dirty="0"/>
          </a:p>
        </p:txBody>
      </p:sp>
      <p:sp>
        <p:nvSpPr>
          <p:cNvPr id="5" name="Inhaltsplatzhalter 4"/>
          <p:cNvSpPr>
            <a:spLocks noGrp="1"/>
          </p:cNvSpPr>
          <p:nvPr>
            <p:ph idx="1"/>
          </p:nvPr>
        </p:nvSpPr>
        <p:spPr>
          <a:xfrm>
            <a:off x="1357290" y="1571612"/>
            <a:ext cx="7115196" cy="4525963"/>
          </a:xfrm>
        </p:spPr>
        <p:txBody>
          <a:bodyPr>
            <a:normAutofit fontScale="92500" lnSpcReduction="10000"/>
          </a:bodyPr>
          <a:lstStyle/>
          <a:p>
            <a:pPr marL="0" indent="0">
              <a:buNone/>
            </a:pPr>
            <a:r>
              <a:rPr lang="de-DE" dirty="0" smtClean="0"/>
              <a:t>Das Team von MS Office 2007 Hilfe besteht aus sehr unterschiedlichen Menschen, so wie auch die Mitglieder des Forums völlig unterschiedlich sind. </a:t>
            </a:r>
          </a:p>
          <a:p>
            <a:pPr marL="0" indent="0">
              <a:buNone/>
            </a:pPr>
            <a:r>
              <a:rPr lang="de-DE" dirty="0" smtClean="0"/>
              <a:t>Alle arbeiten hier im Forum ehrenamtlich und in ihrer Freizeit. Jeder von uns hat Stärken und Schwächen, aber eins ist allen allen gemeinsam: </a:t>
            </a:r>
          </a:p>
          <a:p>
            <a:pPr marL="0" indent="0">
              <a:buNone/>
            </a:pPr>
            <a:r>
              <a:rPr lang="de-DE" dirty="0" smtClean="0"/>
              <a:t>Sie wollen anderen helfen, besser mit Office 2007 umgehen zu können.</a:t>
            </a:r>
          </a:p>
          <a:p>
            <a:pPr marL="0" indent="0">
              <a:buNone/>
            </a:pPr>
            <a:endParaRPr lang="de-DE" dirty="0"/>
          </a:p>
        </p:txBody>
      </p:sp>
      <p:sp>
        <p:nvSpPr>
          <p:cNvPr id="3" name="Datumsplatzhalter 2"/>
          <p:cNvSpPr>
            <a:spLocks noGrp="1"/>
          </p:cNvSpPr>
          <p:nvPr>
            <p:ph type="dt" sz="half" idx="10"/>
          </p:nvPr>
        </p:nvSpPr>
        <p:spPr/>
        <p:txBody>
          <a:bodyPr/>
          <a:lstStyle/>
          <a:p>
            <a:r>
              <a:rPr lang="de-DE" smtClean="0"/>
              <a:t>© Juli 2007 Ursula Eilers, MVP Office Systems</a:t>
            </a:r>
            <a:endParaRPr lang="de-DE"/>
          </a:p>
        </p:txBody>
      </p:sp>
      <p:sp>
        <p:nvSpPr>
          <p:cNvPr id="4" name="Foliennummernplatzhalter 3"/>
          <p:cNvSpPr>
            <a:spLocks noGrp="1"/>
          </p:cNvSpPr>
          <p:nvPr>
            <p:ph type="sldNum" sz="quarter" idx="12"/>
          </p:nvPr>
        </p:nvSpPr>
        <p:spPr/>
        <p:txBody>
          <a:bodyPr/>
          <a:lstStyle/>
          <a:p>
            <a:fld id="{66E568D8-A0AC-46DF-AEF9-1A42208D334E}" type="slidenum">
              <a:rPr lang="de-DE" smtClean="0"/>
              <a:pPr/>
              <a:t>3</a:t>
            </a:fld>
            <a:endParaRPr lang="de-D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Aktueller Mitgliederstand</a:t>
            </a:r>
            <a:endParaRPr lang="de-DE" dirty="0"/>
          </a:p>
        </p:txBody>
      </p:sp>
      <p:sp>
        <p:nvSpPr>
          <p:cNvPr id="4" name="Datumsplatzhalter 3"/>
          <p:cNvSpPr>
            <a:spLocks noGrp="1"/>
          </p:cNvSpPr>
          <p:nvPr>
            <p:ph type="dt" sz="half" idx="10"/>
          </p:nvPr>
        </p:nvSpPr>
        <p:spPr/>
        <p:txBody>
          <a:bodyPr/>
          <a:lstStyle/>
          <a:p>
            <a:r>
              <a:rPr lang="de-DE" smtClean="0"/>
              <a:t>© Juli 2007 Ursula Eilers, MVP Office Systems</a:t>
            </a:r>
            <a:endParaRPr lang="de-DE"/>
          </a:p>
        </p:txBody>
      </p:sp>
      <p:sp>
        <p:nvSpPr>
          <p:cNvPr id="5" name="Foliennummernplatzhalter 4"/>
          <p:cNvSpPr>
            <a:spLocks noGrp="1"/>
          </p:cNvSpPr>
          <p:nvPr>
            <p:ph type="sldNum" sz="quarter" idx="12"/>
          </p:nvPr>
        </p:nvSpPr>
        <p:spPr/>
        <p:txBody>
          <a:bodyPr/>
          <a:lstStyle/>
          <a:p>
            <a:fld id="{66E568D8-A0AC-46DF-AEF9-1A42208D334E}" type="slidenum">
              <a:rPr lang="de-DE" smtClean="0"/>
              <a:pPr/>
              <a:t>4</a:t>
            </a:fld>
            <a:endParaRPr lang="de-DE"/>
          </a:p>
        </p:txBody>
      </p:sp>
      <p:graphicFrame>
        <p:nvGraphicFramePr>
          <p:cNvPr id="1027" name="Object 3"/>
          <p:cNvGraphicFramePr>
            <a:graphicFrameLocks noChangeAspect="1"/>
          </p:cNvGraphicFramePr>
          <p:nvPr/>
        </p:nvGraphicFramePr>
        <p:xfrm>
          <a:off x="2613025" y="2614613"/>
          <a:ext cx="3941763" cy="1628775"/>
        </p:xfrm>
        <a:graphic>
          <a:graphicData uri="http://schemas.openxmlformats.org/presentationml/2006/ole">
            <p:oleObj spid="_x0000_s1027" name="Worksheet" r:id="rId4" imgW="2028749" imgH="838159" progId="Excel.Sheet.8">
              <p:link updateAutomatic="1"/>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Themen und Beiträge</a:t>
            </a:r>
            <a:endParaRPr lang="de-DE" dirty="0"/>
          </a:p>
        </p:txBody>
      </p:sp>
      <p:sp>
        <p:nvSpPr>
          <p:cNvPr id="2" name="Datumsplatzhalter 1"/>
          <p:cNvSpPr>
            <a:spLocks noGrp="1"/>
          </p:cNvSpPr>
          <p:nvPr>
            <p:ph type="dt" sz="half" idx="10"/>
          </p:nvPr>
        </p:nvSpPr>
        <p:spPr/>
        <p:txBody>
          <a:bodyPr/>
          <a:lstStyle/>
          <a:p>
            <a:r>
              <a:rPr lang="de-DE" smtClean="0"/>
              <a:t>© Juli 2007 Ursula Eilers, MVP Office Systems</a:t>
            </a:r>
            <a:endParaRPr lang="de-DE"/>
          </a:p>
        </p:txBody>
      </p:sp>
      <p:sp>
        <p:nvSpPr>
          <p:cNvPr id="3" name="Foliennummernplatzhalter 2"/>
          <p:cNvSpPr>
            <a:spLocks noGrp="1"/>
          </p:cNvSpPr>
          <p:nvPr>
            <p:ph type="sldNum" sz="quarter" idx="12"/>
          </p:nvPr>
        </p:nvSpPr>
        <p:spPr/>
        <p:txBody>
          <a:bodyPr/>
          <a:lstStyle/>
          <a:p>
            <a:fld id="{66E568D8-A0AC-46DF-AEF9-1A42208D334E}" type="slidenum">
              <a:rPr lang="de-DE" smtClean="0"/>
              <a:pPr/>
              <a:t>5</a:t>
            </a:fld>
            <a:endParaRPr lang="de-DE"/>
          </a:p>
        </p:txBody>
      </p:sp>
      <p:graphicFrame>
        <p:nvGraphicFramePr>
          <p:cNvPr id="2051" name="Object 3"/>
          <p:cNvGraphicFramePr>
            <a:graphicFrameLocks noChangeAspect="1"/>
          </p:cNvGraphicFramePr>
          <p:nvPr/>
        </p:nvGraphicFramePr>
        <p:xfrm>
          <a:off x="2330450" y="1328738"/>
          <a:ext cx="4481513" cy="4986337"/>
        </p:xfrm>
        <a:graphic>
          <a:graphicData uri="http://schemas.openxmlformats.org/presentationml/2006/ole">
            <p:oleObj spid="_x0000_s2051" name="Worksheet" r:id="rId4" imgW="6143468" imgH="6562872" progId="Excel.Sheet.8">
              <p:link updateAutomatic="1"/>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Anteil der Anwendungen</a:t>
            </a:r>
            <a:endParaRPr lang="de-DE" dirty="0"/>
          </a:p>
        </p:txBody>
      </p:sp>
      <p:sp>
        <p:nvSpPr>
          <p:cNvPr id="4" name="Datumsplatzhalter 3"/>
          <p:cNvSpPr>
            <a:spLocks noGrp="1"/>
          </p:cNvSpPr>
          <p:nvPr>
            <p:ph type="dt" sz="half" idx="10"/>
          </p:nvPr>
        </p:nvSpPr>
        <p:spPr/>
        <p:txBody>
          <a:bodyPr/>
          <a:lstStyle/>
          <a:p>
            <a:r>
              <a:rPr lang="de-DE" smtClean="0"/>
              <a:t>© Juli 2007 Ursula Eilers, MVP Office Systems</a:t>
            </a:r>
            <a:endParaRPr lang="de-DE"/>
          </a:p>
        </p:txBody>
      </p:sp>
      <p:sp>
        <p:nvSpPr>
          <p:cNvPr id="5" name="Foliennummernplatzhalter 4"/>
          <p:cNvSpPr>
            <a:spLocks noGrp="1"/>
          </p:cNvSpPr>
          <p:nvPr>
            <p:ph type="sldNum" sz="quarter" idx="12"/>
          </p:nvPr>
        </p:nvSpPr>
        <p:spPr/>
        <p:txBody>
          <a:bodyPr/>
          <a:lstStyle/>
          <a:p>
            <a:fld id="{66E568D8-A0AC-46DF-AEF9-1A42208D334E}" type="slidenum">
              <a:rPr lang="de-DE" smtClean="0"/>
              <a:pPr/>
              <a:t>6</a:t>
            </a:fld>
            <a:endParaRPr lang="de-DE"/>
          </a:p>
        </p:txBody>
      </p:sp>
      <p:graphicFrame>
        <p:nvGraphicFramePr>
          <p:cNvPr id="3076" name="Object 4"/>
          <p:cNvGraphicFramePr>
            <a:graphicFrameLocks noChangeAspect="1"/>
          </p:cNvGraphicFramePr>
          <p:nvPr/>
        </p:nvGraphicFramePr>
        <p:xfrm>
          <a:off x="587603" y="1428736"/>
          <a:ext cx="7968794" cy="4660993"/>
        </p:xfrm>
        <a:graphic>
          <a:graphicData uri="http://schemas.openxmlformats.org/presentationml/2006/ole">
            <p:oleObj spid="_x0000_s3076" name="Worksheet" r:id="rId4" imgW="6057961" imgH="3543158" progId="Excel.Sheet.8">
              <p:link updateAutomatic="1"/>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sz="3200" dirty="0" smtClean="0"/>
              <a:t>Internationale Besucher im Forum</a:t>
            </a:r>
            <a:endParaRPr lang="de-DE" sz="3200" dirty="0"/>
          </a:p>
        </p:txBody>
      </p:sp>
      <p:sp>
        <p:nvSpPr>
          <p:cNvPr id="2" name="Datumsplatzhalter 1"/>
          <p:cNvSpPr>
            <a:spLocks noGrp="1"/>
          </p:cNvSpPr>
          <p:nvPr>
            <p:ph type="dt" sz="half" idx="10"/>
          </p:nvPr>
        </p:nvSpPr>
        <p:spPr/>
        <p:txBody>
          <a:bodyPr/>
          <a:lstStyle/>
          <a:p>
            <a:r>
              <a:rPr lang="de-DE" smtClean="0"/>
              <a:t>© Juli 2007 Ursula Eilers, MVP Office Systems</a:t>
            </a:r>
            <a:endParaRPr lang="de-DE"/>
          </a:p>
        </p:txBody>
      </p:sp>
      <p:sp>
        <p:nvSpPr>
          <p:cNvPr id="3" name="Foliennummernplatzhalter 2"/>
          <p:cNvSpPr>
            <a:spLocks noGrp="1"/>
          </p:cNvSpPr>
          <p:nvPr>
            <p:ph type="sldNum" sz="quarter" idx="12"/>
          </p:nvPr>
        </p:nvSpPr>
        <p:spPr/>
        <p:txBody>
          <a:bodyPr/>
          <a:lstStyle/>
          <a:p>
            <a:fld id="{66E568D8-A0AC-46DF-AEF9-1A42208D334E}" type="slidenum">
              <a:rPr lang="de-DE" smtClean="0"/>
              <a:pPr/>
              <a:t>7</a:t>
            </a:fld>
            <a:endParaRPr lang="de-DE"/>
          </a:p>
        </p:txBody>
      </p:sp>
      <p:graphicFrame>
        <p:nvGraphicFramePr>
          <p:cNvPr id="17411" name="Object 3"/>
          <p:cNvGraphicFramePr>
            <a:graphicFrameLocks noChangeAspect="1"/>
          </p:cNvGraphicFramePr>
          <p:nvPr/>
        </p:nvGraphicFramePr>
        <p:xfrm>
          <a:off x="958138" y="1428736"/>
          <a:ext cx="7227724" cy="4694256"/>
        </p:xfrm>
        <a:graphic>
          <a:graphicData uri="http://schemas.openxmlformats.org/presentationml/2006/ole">
            <p:oleObj spid="_x0000_s17411" name="Diagramm" r:id="rId4" imgW="9401170" imgH="6105428" progId="Excel.Chart.8">
              <p:link updateAutomatic="1"/>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Registrieren im Forum</a:t>
            </a:r>
            <a:endParaRPr lang="de-DE" dirty="0"/>
          </a:p>
        </p:txBody>
      </p:sp>
      <p:pic>
        <p:nvPicPr>
          <p:cNvPr id="7" name="Inhaltsplatzhalter 6" descr="forum1.png"/>
          <p:cNvPicPr>
            <a:picLocks noGrp="1" noChangeAspect="1"/>
          </p:cNvPicPr>
          <p:nvPr>
            <p:ph sz="half" idx="1"/>
          </p:nvPr>
        </p:nvPicPr>
        <p:blipFill>
          <a:blip r:embed="rId3"/>
          <a:stretch>
            <a:fillRect/>
          </a:stretch>
        </p:blipFill>
        <p:spPr>
          <a:xfrm>
            <a:off x="457200" y="1757750"/>
            <a:ext cx="8258175" cy="1513700"/>
          </a:xfrm>
        </p:spPr>
      </p:pic>
      <p:pic>
        <p:nvPicPr>
          <p:cNvPr id="8" name="Inhaltsplatzhalter 7" descr="forum2.png"/>
          <p:cNvPicPr>
            <a:picLocks noGrp="1" noChangeAspect="1"/>
          </p:cNvPicPr>
          <p:nvPr>
            <p:ph sz="half" idx="2"/>
          </p:nvPr>
        </p:nvPicPr>
        <p:blipFill>
          <a:blip r:embed="rId4"/>
          <a:stretch>
            <a:fillRect/>
          </a:stretch>
        </p:blipFill>
        <p:spPr>
          <a:xfrm>
            <a:off x="602954" y="4333921"/>
            <a:ext cx="7971429" cy="733333"/>
          </a:xfrm>
        </p:spPr>
      </p:pic>
      <p:sp>
        <p:nvSpPr>
          <p:cNvPr id="5" name="Datumsplatzhalter 4"/>
          <p:cNvSpPr>
            <a:spLocks noGrp="1"/>
          </p:cNvSpPr>
          <p:nvPr>
            <p:ph type="dt" sz="half" idx="10"/>
          </p:nvPr>
        </p:nvSpPr>
        <p:spPr/>
        <p:txBody>
          <a:bodyPr/>
          <a:lstStyle/>
          <a:p>
            <a:r>
              <a:rPr lang="de-DE" smtClean="0"/>
              <a:t>© Juli 2007 Ursula Eilers, MVP Office Systems</a:t>
            </a:r>
            <a:endParaRPr lang="de-DE"/>
          </a:p>
        </p:txBody>
      </p:sp>
      <p:sp>
        <p:nvSpPr>
          <p:cNvPr id="6" name="Foliennummernplatzhalter 5"/>
          <p:cNvSpPr>
            <a:spLocks noGrp="1"/>
          </p:cNvSpPr>
          <p:nvPr>
            <p:ph type="sldNum" sz="quarter" idx="12"/>
          </p:nvPr>
        </p:nvSpPr>
        <p:spPr/>
        <p:txBody>
          <a:bodyPr/>
          <a:lstStyle/>
          <a:p>
            <a:fld id="{66E568D8-A0AC-46DF-AEF9-1A42208D334E}" type="slidenum">
              <a:rPr lang="de-DE" smtClean="0"/>
              <a:pPr/>
              <a:t>8</a:t>
            </a:fld>
            <a:endParaRPr lang="de-DE"/>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Registrierung ausfüllen</a:t>
            </a:r>
            <a:endParaRPr lang="de-DE" dirty="0"/>
          </a:p>
        </p:txBody>
      </p:sp>
      <p:pic>
        <p:nvPicPr>
          <p:cNvPr id="6" name="Inhaltsplatzhalter 5" descr="forum3.png"/>
          <p:cNvPicPr>
            <a:picLocks noGrp="1" noChangeAspect="1"/>
          </p:cNvPicPr>
          <p:nvPr>
            <p:ph idx="1"/>
          </p:nvPr>
        </p:nvPicPr>
        <p:blipFill>
          <a:blip r:embed="rId3"/>
          <a:stretch>
            <a:fillRect/>
          </a:stretch>
        </p:blipFill>
        <p:spPr>
          <a:xfrm>
            <a:off x="642911" y="1598616"/>
            <a:ext cx="8043890" cy="4060340"/>
          </a:xfrm>
        </p:spPr>
      </p:pic>
      <p:sp>
        <p:nvSpPr>
          <p:cNvPr id="4" name="Datumsplatzhalter 3"/>
          <p:cNvSpPr>
            <a:spLocks noGrp="1"/>
          </p:cNvSpPr>
          <p:nvPr>
            <p:ph type="dt" sz="half" idx="10"/>
          </p:nvPr>
        </p:nvSpPr>
        <p:spPr/>
        <p:txBody>
          <a:bodyPr/>
          <a:lstStyle/>
          <a:p>
            <a:r>
              <a:rPr lang="de-DE" smtClean="0"/>
              <a:t>© Juli 2007 Ursula Eilers, MVP Office Systems</a:t>
            </a:r>
            <a:endParaRPr lang="de-DE"/>
          </a:p>
        </p:txBody>
      </p:sp>
      <p:sp>
        <p:nvSpPr>
          <p:cNvPr id="5" name="Foliennummernplatzhalter 4"/>
          <p:cNvSpPr>
            <a:spLocks noGrp="1"/>
          </p:cNvSpPr>
          <p:nvPr>
            <p:ph type="sldNum" sz="quarter" idx="12"/>
          </p:nvPr>
        </p:nvSpPr>
        <p:spPr/>
        <p:txBody>
          <a:bodyPr/>
          <a:lstStyle/>
          <a:p>
            <a:fld id="{66E568D8-A0AC-46DF-AEF9-1A42208D334E}" type="slidenum">
              <a:rPr lang="de-DE" smtClean="0"/>
              <a:pPr/>
              <a:t>9</a:t>
            </a:fld>
            <a:endParaRPr lang="de-DE"/>
          </a:p>
        </p:txBody>
      </p:sp>
    </p:spTree>
  </p:cSld>
  <p:clrMapOvr>
    <a:masterClrMapping/>
  </p:clrMapOvr>
</p:sld>
</file>

<file path=ppt/theme/theme1.xml><?xml version="1.0" encoding="utf-8"?>
<a:theme xmlns:a="http://schemas.openxmlformats.org/drawingml/2006/main" name="Firmenschulung">
  <a:themeElements>
    <a:clrScheme name="Lysithea">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Firmenschulung</Template>
  <TotalTime>0</TotalTime>
  <Words>956</Words>
  <Application>Microsoft Office PowerPoint</Application>
  <PresentationFormat>Bildschirmpräsentation (4:3)</PresentationFormat>
  <Paragraphs>78</Paragraphs>
  <Slides>10</Slides>
  <Notes>9</Notes>
  <HiddenSlides>0</HiddenSlides>
  <MMClips>0</MMClips>
  <ScaleCrop>false</ScaleCrop>
  <HeadingPairs>
    <vt:vector size="6" baseType="variant">
      <vt:variant>
        <vt:lpstr>Design</vt:lpstr>
      </vt:variant>
      <vt:variant>
        <vt:i4>1</vt:i4>
      </vt:variant>
      <vt:variant>
        <vt:lpstr>Verknüpfungen</vt:lpstr>
      </vt:variant>
      <vt:variant>
        <vt:i4>4</vt:i4>
      </vt:variant>
      <vt:variant>
        <vt:lpstr>Folientitel</vt:lpstr>
      </vt:variant>
      <vt:variant>
        <vt:i4>10</vt:i4>
      </vt:variant>
    </vt:vector>
  </HeadingPairs>
  <TitlesOfParts>
    <vt:vector size="15" baseType="lpstr">
      <vt:lpstr>Firmenschulung</vt:lpstr>
      <vt:lpstr>D:\Teamwork der Office Anwendungen\Manuskript\CD\Kap_06\06_18.xlsx!Bereinigte Daten!Z3S6:Z5S7</vt:lpstr>
      <vt:lpstr>D:\Teamwork der Office Anwendungen\Manuskript\CD\Kap_06\06_18.xlsx!Bereinigte Daten!Z3S1:Z16S4</vt:lpstr>
      <vt:lpstr>D:\Teamwork der Office Anwendungen\Manuskript\CD\Kap_06\06_18.xlsx!Bereinigte Daten![06_18.xlsx]Bereinigte Daten Diagramm 1</vt:lpstr>
      <vt:lpstr>D:\Teamwork der Office Anwendungen\Manuskript\CD\Kap_06\06_18.xlsx!Besucher international</vt:lpstr>
      <vt:lpstr>MS Office 2007 Hilfe</vt:lpstr>
      <vt:lpstr>Das Forum</vt:lpstr>
      <vt:lpstr>Das Team des Forums</vt:lpstr>
      <vt:lpstr>Aktueller Mitgliederstand</vt:lpstr>
      <vt:lpstr>Themen und Beiträge</vt:lpstr>
      <vt:lpstr>Anteil der Anwendungen</vt:lpstr>
      <vt:lpstr>Internationale Besucher im Forum</vt:lpstr>
      <vt:lpstr>Registrieren im Forum</vt:lpstr>
      <vt:lpstr>Registrierung ausfüllen</vt:lpstr>
      <vt:lpstr>Das Forum zum Buch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 Office 2007 Hilfe</dc:title>
  <dc:creator>Ursula Eilers</dc:creator>
  <cp:lastModifiedBy>Ursula Eilers</cp:lastModifiedBy>
  <cp:revision>130</cp:revision>
  <dcterms:created xsi:type="dcterms:W3CDTF">2007-07-22T11:51:24Z</dcterms:created>
  <dcterms:modified xsi:type="dcterms:W3CDTF">2007-07-24T21:17:36Z</dcterms:modified>
</cp:coreProperties>
</file>