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4"/>
  </p:notesMasterIdLst>
  <p:sldIdLst>
    <p:sldId id="263" r:id="rId2"/>
    <p:sldId id="262" r:id="rId3"/>
    <p:sldId id="264" r:id="rId4"/>
    <p:sldId id="265" r:id="rId5"/>
    <p:sldId id="266" r:id="rId6"/>
    <p:sldId id="267" r:id="rId7"/>
    <p:sldId id="269" r:id="rId8"/>
    <p:sldId id="268" r:id="rId9"/>
    <p:sldId id="271" r:id="rId10"/>
    <p:sldId id="270" r:id="rId11"/>
    <p:sldId id="272" r:id="rId12"/>
    <p:sldId id="273"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73" autoAdjust="0"/>
    <p:restoredTop sz="94660" autoAdjust="0"/>
  </p:normalViewPr>
  <p:slideViewPr>
    <p:cSldViewPr showGuides="1">
      <p:cViewPr>
        <p:scale>
          <a:sx n="100" d="100"/>
          <a:sy n="100" d="100"/>
        </p:scale>
        <p:origin x="-126"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50AE7A-8F58-4082-A050-129E6E4713BF}" type="datetimeFigureOut">
              <a:rPr lang="de-DE" smtClean="0"/>
              <a:t>19.07.2007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7BBE8B-EF7E-415F-8FF2-778B01FF9EEF}" type="slidenum">
              <a:rPr lang="de-DE" smtClean="0"/>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Dazu passt Fingerfood und ein Frucht-Cocktail nach Wahl</a:t>
            </a:r>
          </a:p>
          <a:p>
            <a:r>
              <a:rPr lang="de-DE" sz="1200" kern="1200" dirty="0" smtClean="0">
                <a:solidFill>
                  <a:schemeClr val="tx1"/>
                </a:solidFill>
                <a:latin typeface="+mn-lt"/>
                <a:ea typeface="+mn-ea"/>
                <a:cs typeface="+mn-cs"/>
              </a:rPr>
              <a:t>Preis 8,70</a:t>
            </a:r>
          </a:p>
          <a:p>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Hinweis auf CD und Laptop</a:t>
            </a:r>
          </a:p>
          <a:p>
            <a:r>
              <a:rPr lang="de-DE" sz="1200" kern="1200" dirty="0" smtClean="0">
                <a:solidFill>
                  <a:schemeClr val="tx1"/>
                </a:solidFill>
                <a:latin typeface="+mn-lt"/>
                <a:ea typeface="+mn-ea"/>
                <a:cs typeface="+mn-cs"/>
              </a:rPr>
              <a:t>Eistee und Mini-Baguettes</a:t>
            </a:r>
          </a:p>
          <a:p>
            <a:r>
              <a:rPr lang="de-DE" sz="1200" kern="1200" dirty="0" smtClean="0">
                <a:solidFill>
                  <a:schemeClr val="tx1"/>
                </a:solidFill>
                <a:latin typeface="+mn-lt"/>
                <a:ea typeface="+mn-ea"/>
                <a:cs typeface="+mn-cs"/>
              </a:rPr>
              <a:t>Preis 6,95</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Kindermenü 2</a:t>
            </a:r>
          </a:p>
          <a:p>
            <a:r>
              <a:rPr lang="de-DE" sz="1200" kern="1200" dirty="0" smtClean="0">
                <a:solidFill>
                  <a:schemeClr val="tx1"/>
                </a:solidFill>
                <a:latin typeface="+mn-lt"/>
                <a:ea typeface="+mn-ea"/>
                <a:cs typeface="+mn-cs"/>
              </a:rPr>
              <a:t>Hamburger Pommes und Saft</a:t>
            </a:r>
          </a:p>
          <a:p>
            <a:r>
              <a:rPr lang="de-DE" sz="1200" kern="1200" dirty="0" smtClean="0">
                <a:solidFill>
                  <a:schemeClr val="tx1"/>
                </a:solidFill>
                <a:latin typeface="+mn-lt"/>
                <a:ea typeface="+mn-ea"/>
                <a:cs typeface="+mn-cs"/>
              </a:rPr>
              <a:t>Preis 7,95</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Kindermenü 1</a:t>
            </a:r>
          </a:p>
          <a:p>
            <a:r>
              <a:rPr lang="de-DE" sz="1200" kern="1200" dirty="0" smtClean="0">
                <a:solidFill>
                  <a:schemeClr val="tx1"/>
                </a:solidFill>
                <a:latin typeface="+mn-lt"/>
                <a:ea typeface="+mn-ea"/>
                <a:cs typeface="+mn-cs"/>
              </a:rPr>
              <a:t>Hot Dog und Cola </a:t>
            </a:r>
          </a:p>
          <a:p>
            <a:r>
              <a:rPr lang="de-DE" sz="1200" kern="1200" dirty="0" smtClean="0">
                <a:solidFill>
                  <a:schemeClr val="tx1"/>
                </a:solidFill>
                <a:latin typeface="+mn-lt"/>
                <a:ea typeface="+mn-ea"/>
                <a:cs typeface="+mn-cs"/>
              </a:rPr>
              <a:t>Preis 4,95</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12</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Cocktail und Lachs</a:t>
            </a:r>
          </a:p>
          <a:p>
            <a:r>
              <a:rPr lang="de-DE" sz="1200" kern="1200" dirty="0" smtClean="0">
                <a:solidFill>
                  <a:schemeClr val="tx1"/>
                </a:solidFill>
                <a:latin typeface="+mn-lt"/>
                <a:ea typeface="+mn-ea"/>
                <a:cs typeface="+mn-cs"/>
              </a:rPr>
              <a:t>Preis 9,50</a:t>
            </a:r>
          </a:p>
          <a:p>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Süßes Frühstück mit Ei und Kaffee oder Tee</a:t>
            </a:r>
          </a:p>
          <a:p>
            <a:r>
              <a:rPr lang="de-DE" sz="1200" kern="1200" dirty="0" smtClean="0">
                <a:solidFill>
                  <a:schemeClr val="tx1"/>
                </a:solidFill>
                <a:latin typeface="+mn-lt"/>
                <a:ea typeface="+mn-ea"/>
                <a:cs typeface="+mn-cs"/>
              </a:rPr>
              <a:t>Preis 7,50</a:t>
            </a:r>
          </a:p>
          <a:p>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Sommersalat mit vielen Überraschungen und dazu einen leichten Tee</a:t>
            </a:r>
          </a:p>
          <a:p>
            <a:r>
              <a:rPr lang="de-DE" sz="1200" kern="1200" dirty="0" smtClean="0">
                <a:solidFill>
                  <a:schemeClr val="tx1"/>
                </a:solidFill>
                <a:latin typeface="+mn-lt"/>
                <a:ea typeface="+mn-ea"/>
                <a:cs typeface="+mn-cs"/>
              </a:rPr>
              <a:t>Preis 9,50</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Earl Grey-Gedeck</a:t>
            </a:r>
          </a:p>
          <a:p>
            <a:r>
              <a:rPr lang="de-DE" sz="1200" kern="1200" dirty="0" smtClean="0">
                <a:solidFill>
                  <a:schemeClr val="tx1"/>
                </a:solidFill>
                <a:latin typeface="+mn-lt"/>
                <a:ea typeface="+mn-ea"/>
                <a:cs typeface="+mn-cs"/>
              </a:rPr>
              <a:t>Preis 9,95</a:t>
            </a:r>
          </a:p>
          <a:p>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Eis und Milchcafé</a:t>
            </a:r>
          </a:p>
          <a:p>
            <a:r>
              <a:rPr lang="de-DE" sz="1200" kern="1200" dirty="0" smtClean="0">
                <a:solidFill>
                  <a:schemeClr val="tx1"/>
                </a:solidFill>
                <a:latin typeface="+mn-lt"/>
                <a:ea typeface="+mn-ea"/>
                <a:cs typeface="+mn-cs"/>
              </a:rPr>
              <a:t>Preis 7,50</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Ostfriesentee und Kuchen</a:t>
            </a:r>
          </a:p>
          <a:p>
            <a:r>
              <a:rPr lang="de-DE" sz="1200" kern="1200" dirty="0" smtClean="0">
                <a:solidFill>
                  <a:schemeClr val="tx1"/>
                </a:solidFill>
                <a:latin typeface="+mn-lt"/>
                <a:ea typeface="+mn-ea"/>
                <a:cs typeface="+mn-cs"/>
              </a:rPr>
              <a:t> </a:t>
            </a:r>
          </a:p>
        </p:txBody>
      </p:sp>
      <p:sp>
        <p:nvSpPr>
          <p:cNvPr id="4" name="Foliennummernplatzhalter 3"/>
          <p:cNvSpPr>
            <a:spLocks noGrp="1"/>
          </p:cNvSpPr>
          <p:nvPr>
            <p:ph type="sldNum" sz="quarter" idx="10"/>
          </p:nvPr>
        </p:nvSpPr>
        <p:spPr/>
        <p:txBody>
          <a:bodyPr/>
          <a:lstStyle/>
          <a:p>
            <a:fld id="{6A7BBE8B-EF7E-415F-8FF2-778B01FF9EEF}" type="slidenum">
              <a:rPr lang="de-DE" smtClean="0"/>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err="1" smtClean="0">
                <a:solidFill>
                  <a:schemeClr val="tx1"/>
                </a:solidFill>
                <a:latin typeface="+mn-lt"/>
                <a:ea typeface="+mn-ea"/>
                <a:cs typeface="+mn-cs"/>
              </a:rPr>
              <a:t>Ananaseis</a:t>
            </a:r>
            <a:r>
              <a:rPr lang="de-DE" sz="1200" kern="1200" dirty="0" smtClean="0">
                <a:solidFill>
                  <a:schemeClr val="tx1"/>
                </a:solidFill>
                <a:latin typeface="+mn-lt"/>
                <a:ea typeface="+mn-ea"/>
                <a:cs typeface="+mn-cs"/>
              </a:rPr>
              <a:t> und Milchcafé</a:t>
            </a:r>
          </a:p>
          <a:p>
            <a:r>
              <a:rPr lang="de-DE" sz="1200" kern="1200" dirty="0" smtClean="0">
                <a:solidFill>
                  <a:schemeClr val="tx1"/>
                </a:solidFill>
                <a:latin typeface="+mn-lt"/>
                <a:ea typeface="+mn-ea"/>
                <a:cs typeface="+mn-cs"/>
              </a:rPr>
              <a:t>Preis 7,20</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Hinweis auf CD und Laptop</a:t>
            </a:r>
          </a:p>
          <a:p>
            <a:r>
              <a:rPr lang="de-DE" sz="1200" kern="1200" dirty="0" smtClean="0">
                <a:solidFill>
                  <a:schemeClr val="tx1"/>
                </a:solidFill>
                <a:latin typeface="+mn-lt"/>
                <a:ea typeface="+mn-ea"/>
                <a:cs typeface="+mn-cs"/>
              </a:rPr>
              <a:t>Baguette und Latte Macchiato</a:t>
            </a:r>
          </a:p>
          <a:p>
            <a:r>
              <a:rPr lang="de-DE" sz="1200" kern="1200" dirty="0" smtClean="0">
                <a:solidFill>
                  <a:schemeClr val="tx1"/>
                </a:solidFill>
                <a:latin typeface="+mn-lt"/>
                <a:ea typeface="+mn-ea"/>
                <a:cs typeface="+mn-cs"/>
              </a:rPr>
              <a:t>8,50</a:t>
            </a:r>
            <a:endParaRPr lang="de-DE" dirty="0"/>
          </a:p>
        </p:txBody>
      </p:sp>
      <p:sp>
        <p:nvSpPr>
          <p:cNvPr id="4" name="Foliennummernplatzhalter 3"/>
          <p:cNvSpPr>
            <a:spLocks noGrp="1"/>
          </p:cNvSpPr>
          <p:nvPr>
            <p:ph type="sldNum" sz="quarter" idx="10"/>
          </p:nvPr>
        </p:nvSpPr>
        <p:spPr/>
        <p:txBody>
          <a:bodyPr/>
          <a:lstStyle/>
          <a:p>
            <a:fld id="{6A7BBE8B-EF7E-415F-8FF2-778B01FF9EEF}" type="slidenum">
              <a:rPr lang="de-DE" smtClean="0"/>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9" name="Titel 8"/>
          <p:cNvSpPr>
            <a:spLocks noGrp="1"/>
          </p:cNvSpPr>
          <p:nvPr>
            <p:ph type="ctrTitle"/>
          </p:nvPr>
        </p:nvSpPr>
        <p:spPr>
          <a:xfrm>
            <a:off x="1428380" y="1371600"/>
            <a:ext cx="6956667" cy="1828800"/>
          </a:xfrm>
          <a:ln>
            <a:noFill/>
          </a:ln>
        </p:spPr>
        <p:txBody>
          <a:bodyPr vert="horz" tIns="0" rIns="18288"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r" rtl="0">
              <a:spcBef>
                <a:spcPct val="0"/>
              </a:spcBef>
              <a:buNone/>
              <a:defRPr sz="40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17" name="Untertitel 16"/>
          <p:cNvSpPr>
            <a:spLocks noGrp="1"/>
          </p:cNvSpPr>
          <p:nvPr>
            <p:ph type="subTitle" idx="1"/>
          </p:nvPr>
        </p:nvSpPr>
        <p:spPr>
          <a:xfrm>
            <a:off x="1428728" y="3228536"/>
            <a:ext cx="695936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dirty="0"/>
          </a:p>
        </p:txBody>
      </p:sp>
      <p:sp>
        <p:nvSpPr>
          <p:cNvPr id="30" name="Datumsplatzhalter 29"/>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19" name="Fußzeilenplatzhalter 18"/>
          <p:cNvSpPr>
            <a:spLocks noGrp="1"/>
          </p:cNvSpPr>
          <p:nvPr>
            <p:ph type="ftr" sz="quarter" idx="11"/>
          </p:nvPr>
        </p:nvSpPr>
        <p:spPr/>
        <p:txBody>
          <a:bodyPr/>
          <a:lstStyle/>
          <a:p>
            <a:endParaRPr lang="de-DE"/>
          </a:p>
        </p:txBody>
      </p:sp>
      <p:sp>
        <p:nvSpPr>
          <p:cNvPr id="27" name="Foliennummernplatzhalter 2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428728" y="514352"/>
            <a:ext cx="2428892" cy="1162050"/>
          </a:xfrm>
        </p:spPr>
        <p:txBody>
          <a:bodyPr lIns="0" anchor="b">
            <a:noAutofit/>
          </a:bodyPr>
          <a:lstStyle>
            <a:lvl1pPr algn="l" rtl="0">
              <a:spcBef>
                <a:spcPct val="0"/>
              </a:spcBef>
              <a:buNone/>
              <a:defRPr sz="20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2"/>
          </p:nvPr>
        </p:nvSpPr>
        <p:spPr>
          <a:xfrm>
            <a:off x="1428728" y="1676400"/>
            <a:ext cx="2428892"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de-DE" smtClean="0"/>
              <a:t>Textmasterformate durch Klicken bearbeiten</a:t>
            </a:r>
          </a:p>
        </p:txBody>
      </p:sp>
      <p:sp>
        <p:nvSpPr>
          <p:cNvPr id="4" name="Inhaltsplatzhalter 3"/>
          <p:cNvSpPr>
            <a:spLocks noGrp="1"/>
          </p:cNvSpPr>
          <p:nvPr>
            <p:ph sz="half" idx="1"/>
          </p:nvPr>
        </p:nvSpPr>
        <p:spPr>
          <a:xfrm>
            <a:off x="3889406"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9" name="Eine Ecke des Rechtecks schneiden und abrunde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htwinkliges Dreieck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el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de-DE" smtClean="0"/>
              <a:t>Titelmasterformat durch Klicken bearbeiten</a:t>
            </a:r>
            <a:endParaRPr kumimoji="0" lang="en-US" dirty="0"/>
          </a:p>
        </p:txBody>
      </p:sp>
      <p:sp>
        <p:nvSpPr>
          <p:cNvPr id="4" name="Textplatzhalt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077200" y="6356350"/>
            <a:ext cx="609600" cy="365125"/>
          </a:xfrm>
        </p:spPr>
        <p:txBody>
          <a:bodyPr/>
          <a:lstStyle/>
          <a:p>
            <a:fld id="{A5D05C38-4B22-4E21-B5A2-752FA0CADFA3}" type="slidenum">
              <a:rPr lang="de-DE" smtClean="0"/>
              <a:pPr/>
              <a:t>‹Nr.›</a:t>
            </a:fld>
            <a:endParaRPr lang="de-DE"/>
          </a:p>
        </p:txBody>
      </p:sp>
      <p:sp>
        <p:nvSpPr>
          <p:cNvPr id="3" name="Bildplatzhalt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de-DE" smtClean="0"/>
              <a:t>Bild durch Klicken auf Symbol hinzufügen</a:t>
            </a:r>
            <a:endParaRPr kumimoji="0" lang="en-US" dirty="0"/>
          </a:p>
        </p:txBody>
      </p:sp>
      <p:sp>
        <p:nvSpPr>
          <p:cNvPr id="10" name="Freihand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ihand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15206" y="857232"/>
            <a:ext cx="1785950" cy="5211763"/>
          </a:xfrm>
        </p:spPr>
        <p:txBody>
          <a:bodyPr vert="eaVert"/>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a:xfrm>
            <a:off x="1428728" y="857232"/>
            <a:ext cx="5786478" cy="5211763"/>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428728" y="285728"/>
            <a:ext cx="7572428" cy="1143000"/>
          </a:xfrm>
        </p:spPr>
        <p:txBody>
          <a:bodyPr/>
          <a:lstStyle/>
          <a:p>
            <a:r>
              <a:rPr lang="de-DE" smtClean="0"/>
              <a:t>Titelmasterformat durch Klicken bearbeiten</a:t>
            </a:r>
            <a:endParaRPr lang="de-DE"/>
          </a:p>
        </p:txBody>
      </p:sp>
      <p:sp>
        <p:nvSpPr>
          <p:cNvPr id="7" name="Textplatzhalter 6"/>
          <p:cNvSpPr>
            <a:spLocks noGrp="1"/>
          </p:cNvSpPr>
          <p:nvPr>
            <p:ph type="body" sz="quarter" idx="13"/>
          </p:nvPr>
        </p:nvSpPr>
        <p:spPr>
          <a:xfrm>
            <a:off x="1428728" y="1428736"/>
            <a:ext cx="5286390" cy="3882942"/>
          </a:xfrm>
        </p:spPr>
        <p:style>
          <a:lnRef idx="2">
            <a:schemeClr val="accent2"/>
          </a:lnRef>
          <a:fillRef idx="1">
            <a:schemeClr val="lt1"/>
          </a:fillRef>
          <a:effectRef idx="0">
            <a:schemeClr val="accent2"/>
          </a:effectRef>
          <a:fontRef idx="none"/>
        </p:style>
        <p:txBody>
          <a:bodyPr/>
          <a:lstStyle>
            <a:lvl1pPr marL="0" indent="0">
              <a:buNone/>
              <a:defRPr>
                <a:solidFill>
                  <a:schemeClr val="tx2">
                    <a:lumMod val="75000"/>
                  </a:schemeClr>
                </a:solidFill>
              </a:defRPr>
            </a:lvl1pPr>
          </a:lstStyle>
          <a:p>
            <a:pPr lvl="0"/>
            <a:r>
              <a:rPr lang="de-DE" dirty="0" smtClean="0"/>
              <a:t>Textmasterformate durch Klicken bearbeiten</a:t>
            </a:r>
          </a:p>
        </p:txBody>
      </p:sp>
      <p:sp>
        <p:nvSpPr>
          <p:cNvPr id="9" name="Bildplatzhalter 8"/>
          <p:cNvSpPr>
            <a:spLocks noGrp="1" noChangeAspect="1"/>
          </p:cNvSpPr>
          <p:nvPr>
            <p:ph type="pic" sz="quarter" idx="14"/>
          </p:nvPr>
        </p:nvSpPr>
        <p:spPr>
          <a:xfrm>
            <a:off x="6477013" y="1903512"/>
            <a:ext cx="2700030" cy="3240000"/>
          </a:xfrm>
          <a:ln w="76200"/>
          <a:scene3d>
            <a:camera prst="isometricOffAxis2Left"/>
            <a:lightRig rig="threePt" dir="t"/>
          </a:scene3d>
          <a:sp3d>
            <a:bevelT prst="angle"/>
          </a:sp3d>
        </p:spPr>
        <p:style>
          <a:lnRef idx="2">
            <a:schemeClr val="dk1"/>
          </a:lnRef>
          <a:fillRef idx="1">
            <a:schemeClr val="lt1"/>
          </a:fillRef>
          <a:effectRef idx="0">
            <a:schemeClr val="dk1"/>
          </a:effectRef>
          <a:fontRef idx="none"/>
        </p:style>
        <p:txBody>
          <a:bodyPr/>
          <a:lstStyle/>
          <a:p>
            <a:r>
              <a:rPr lang="de-DE" smtClean="0"/>
              <a:t>Bild durch Klicken auf Symbol hinzufügen</a:t>
            </a:r>
            <a:endParaRPr lang="de-DE" dirty="0"/>
          </a:p>
        </p:txBody>
      </p:sp>
      <p:sp>
        <p:nvSpPr>
          <p:cNvPr id="6" name="Textfeld 5"/>
          <p:cNvSpPr txBox="1"/>
          <p:nvPr userDrawn="1"/>
        </p:nvSpPr>
        <p:spPr>
          <a:xfrm>
            <a:off x="1428728" y="6000769"/>
            <a:ext cx="7572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tx2">
                    <a:lumMod val="75000"/>
                  </a:schemeClr>
                </a:solidFill>
                <a:latin typeface="+mj-lt"/>
              </a:rPr>
              <a:t>Alle Bücher können Sie bei uns ausleihen und im Café</a:t>
            </a:r>
            <a:r>
              <a:rPr lang="de-DE" sz="1600" b="1" baseline="0" dirty="0" smtClean="0">
                <a:solidFill>
                  <a:schemeClr val="tx2">
                    <a:lumMod val="75000"/>
                  </a:schemeClr>
                </a:solidFill>
                <a:latin typeface="+mj-lt"/>
              </a:rPr>
              <a:t> lesen</a:t>
            </a:r>
            <a:r>
              <a:rPr lang="de-DE" sz="1600" b="1" dirty="0" smtClean="0">
                <a:solidFill>
                  <a:schemeClr val="tx2">
                    <a:lumMod val="75000"/>
                  </a:schemeClr>
                </a:solidFill>
                <a:latin typeface="+mj-lt"/>
              </a:rPr>
              <a:t>. </a:t>
            </a:r>
            <a:br>
              <a:rPr lang="de-DE" sz="1600" b="1" dirty="0" smtClean="0">
                <a:solidFill>
                  <a:schemeClr val="tx2">
                    <a:lumMod val="75000"/>
                  </a:schemeClr>
                </a:solidFill>
                <a:latin typeface="+mj-lt"/>
              </a:rPr>
            </a:br>
            <a:r>
              <a:rPr lang="de-DE" sz="1600" b="1" dirty="0" smtClean="0">
                <a:solidFill>
                  <a:schemeClr val="tx2">
                    <a:lumMod val="75000"/>
                  </a:schemeClr>
                </a:solidFill>
                <a:latin typeface="+mj-lt"/>
              </a:rPr>
              <a:t>Natürlich können Sie sie auch bei uns kaufen.</a:t>
            </a:r>
            <a:endParaRPr lang="de-DE" sz="1600" b="1" dirty="0">
              <a:solidFill>
                <a:schemeClr val="tx2">
                  <a:lumMod val="75000"/>
                </a:schemeClr>
              </a:solidFill>
              <a:latin typeface="+mj-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7" name="SmartArt-Platzhalter 6"/>
          <p:cNvSpPr>
            <a:spLocks noGrp="1"/>
          </p:cNvSpPr>
          <p:nvPr>
            <p:ph type="dgm" sz="quarter" idx="10"/>
          </p:nvPr>
        </p:nvSpPr>
        <p:spPr>
          <a:xfrm>
            <a:off x="1428750" y="2143125"/>
            <a:ext cx="7572375" cy="4286250"/>
          </a:xfrm>
        </p:spPr>
        <p:txBody>
          <a:bodyPr/>
          <a:lstStyle/>
          <a:p>
            <a:r>
              <a:rPr lang="de-DE" smtClean="0"/>
              <a:t>Klicken Sie auf das Symbol, um die SmartArt-Grafik hinzuzufügen</a:t>
            </a: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Bildplatzhalter 8"/>
          <p:cNvSpPr>
            <a:spLocks noGrp="1"/>
          </p:cNvSpPr>
          <p:nvPr>
            <p:ph type="pic" sz="quarter" idx="11"/>
          </p:nvPr>
        </p:nvSpPr>
        <p:spPr>
          <a:xfrm>
            <a:off x="6643702" y="2000240"/>
            <a:ext cx="2357468" cy="2714644"/>
          </a:xfrm>
          <a:noFill/>
        </p:spPr>
        <p:txBody>
          <a:bodyPr/>
          <a:lstStyle/>
          <a:p>
            <a:r>
              <a:rPr lang="de-DE" smtClean="0"/>
              <a:t>Bild durch Klicken auf Symbol hinzufügen</a:t>
            </a:r>
            <a:endParaRPr lang="de-DE" dirty="0"/>
          </a:p>
        </p:txBody>
      </p:sp>
      <p:sp>
        <p:nvSpPr>
          <p:cNvPr id="11" name="Textplatzhalter 10"/>
          <p:cNvSpPr>
            <a:spLocks noGrp="1"/>
          </p:cNvSpPr>
          <p:nvPr>
            <p:ph type="body" sz="quarter" idx="12"/>
          </p:nvPr>
        </p:nvSpPr>
        <p:spPr>
          <a:xfrm>
            <a:off x="1428728" y="4929186"/>
            <a:ext cx="7572428" cy="928687"/>
          </a:xfrm>
          <a:noFill/>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285852" y="1316736"/>
            <a:ext cx="7643866" cy="1362456"/>
          </a:xfrm>
          <a:ln>
            <a:noFill/>
          </a:ln>
        </p:spPr>
        <p:txBody>
          <a:bodyPr vert="horz" tIns="0"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rtl="0">
              <a:spcBef>
                <a:spcPct val="0"/>
              </a:spcBef>
              <a:buNone/>
              <a:defRPr lang="en-US" sz="4400" b="1" cap="none" spc="50" baseline="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285852" y="2704664"/>
            <a:ext cx="7643866"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285852" y="704088"/>
            <a:ext cx="7400948" cy="1143000"/>
          </a:xfrm>
        </p:spPr>
        <p:txBody>
          <a:bodyPr/>
          <a:lstStyle/>
          <a:p>
            <a:r>
              <a:rPr kumimoji="0" lang="de-DE" smtClean="0"/>
              <a:t>Titelmasterformat durch Klicken bearbeiten</a:t>
            </a:r>
            <a:endParaRPr kumimoji="0" lang="en-US" dirty="0"/>
          </a:p>
        </p:txBody>
      </p:sp>
      <p:sp>
        <p:nvSpPr>
          <p:cNvPr id="3" name="Inhaltsplatzhalter 2"/>
          <p:cNvSpPr>
            <a:spLocks noGrp="1"/>
          </p:cNvSpPr>
          <p:nvPr>
            <p:ph sz="half" idx="1"/>
          </p:nvPr>
        </p:nvSpPr>
        <p:spPr>
          <a:xfrm>
            <a:off x="1285852" y="1920085"/>
            <a:ext cx="35719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5000628" y="1920085"/>
            <a:ext cx="3686172" cy="4434840"/>
          </a:xfrm>
        </p:spPr>
        <p:txBody>
          <a:bodyPr vert="horz">
            <a:normAutofit/>
          </a:bodyPr>
          <a:lstStyle>
            <a:lvl1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1pPr>
            <a:lvl2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2pPr>
            <a:lvl3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3pPr>
            <a:lvl4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4pPr>
            <a:lvl5pPr algn="l" rtl="0" eaLnBrk="1" latinLnBrk="0" hangingPunct="1">
              <a:spcBef>
                <a:spcPct val="20000"/>
              </a:spcBef>
              <a:buFont typeface="Wingdings 2"/>
              <a:buChar char=""/>
              <a:defRPr kumimoji="0" lang="en-US" sz="2600" kern="1200">
                <a:solidFill>
                  <a:schemeClr val="tx1"/>
                </a:solidFill>
                <a:latin typeface="+mn-lt"/>
                <a:ea typeface="+mn-ea"/>
                <a:cs typeface="+mn-cs"/>
              </a:defRPr>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428728" y="704088"/>
            <a:ext cx="7572428" cy="1143000"/>
          </a:xfrm>
        </p:spPr>
        <p:txBody>
          <a:bodyPr tIns="45720" anchor="b"/>
          <a:lstStyle>
            <a:lvl1pPr>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428728" y="1855248"/>
            <a:ext cx="3643338" cy="659352"/>
          </a:xfrm>
        </p:spPr>
        <p:txBody>
          <a:bodyPr vert="horz" lIns="45720" tIns="0" rIns="45720" bIns="0" anchor="ctr">
            <a:normAutofit/>
          </a:bodyPr>
          <a:lstStyle>
            <a:lvl1pPr marL="0" indent="0">
              <a:buNone/>
              <a:defRPr kumimoji="0" lang="de-DE" sz="2000" b="1" kern="1200" cap="none" baseline="0" smtClean="0">
                <a:solidFill>
                  <a:schemeClr val="tx2"/>
                </a:solidFill>
                <a:effectLst/>
                <a:latin typeface="+mn-lt"/>
                <a:ea typeface="+mn-ea"/>
                <a:cs typeface="+mn-cs"/>
              </a:defRPr>
            </a:lvl1pPr>
            <a:lvl2pPr>
              <a:buNone/>
              <a:defRPr sz="2000" b="1"/>
            </a:lvl2pPr>
            <a:lvl3pPr>
              <a:buNone/>
              <a:defRPr sz="1800" b="1"/>
            </a:lvl3pPr>
            <a:lvl4pPr>
              <a:buNone/>
              <a:defRPr sz="1600" b="1"/>
            </a:lvl4pPr>
            <a:lvl5pPr>
              <a:buNone/>
              <a:defRPr sz="1600" b="1"/>
            </a:lvl5pPr>
          </a:lstStyle>
          <a:p>
            <a:pPr marL="0" lvl="0" indent="0" algn="l" rtl="0" eaLnBrk="1" latinLnBrk="0" hangingPunct="1">
              <a:spcBef>
                <a:spcPct val="20000"/>
              </a:spcBef>
              <a:buClr>
                <a:schemeClr val="accent3"/>
              </a:buClr>
              <a:buSzPct val="95000"/>
              <a:buFont typeface="Wingdings 2"/>
              <a:buNone/>
            </a:pPr>
            <a:r>
              <a:rPr kumimoji="0" lang="de-DE" smtClean="0"/>
              <a:t>Textmasterformate durch Klicken bearbeiten</a:t>
            </a:r>
          </a:p>
        </p:txBody>
      </p:sp>
      <p:sp>
        <p:nvSpPr>
          <p:cNvPr id="4" name="Textplatzhalter 3"/>
          <p:cNvSpPr>
            <a:spLocks noGrp="1"/>
          </p:cNvSpPr>
          <p:nvPr>
            <p:ph type="body" sz="half" idx="3"/>
          </p:nvPr>
        </p:nvSpPr>
        <p:spPr>
          <a:xfrm>
            <a:off x="5357818" y="1859757"/>
            <a:ext cx="3643337" cy="654843"/>
          </a:xfrm>
        </p:spPr>
        <p:txBody>
          <a:bodyPr lIns="45720" tIns="0" rIns="45720" bIns="0" anchor="ctr">
            <a:normAutofit/>
          </a:bodyPr>
          <a:lstStyle>
            <a:lvl1pPr marL="0" indent="0">
              <a:buNone/>
              <a:defRPr sz="20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5" name="Inhaltsplatzhalter 4"/>
          <p:cNvSpPr>
            <a:spLocks noGrp="1"/>
          </p:cNvSpPr>
          <p:nvPr>
            <p:ph sz="quarter" idx="2"/>
          </p:nvPr>
        </p:nvSpPr>
        <p:spPr>
          <a:xfrm>
            <a:off x="1428728"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5357819"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7" name="Datumsplatzhalter 6"/>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285852" y="714356"/>
            <a:ext cx="7715304" cy="1143000"/>
          </a:xfrm>
        </p:spPr>
        <p:txBody>
          <a:bodyPr vert="horz" tIns="45720" bIns="0" anchor="b">
            <a:noAutofit/>
            <a:scene3d>
              <a:camera prst="orthographicFront"/>
              <a:lightRig rig="freezing" dir="t">
                <a:rot lat="0" lon="0" rev="5640000"/>
              </a:lightRig>
            </a:scene3d>
            <a:sp3d prstMaterial="flat">
              <a:contourClr>
                <a:schemeClr val="tx2"/>
              </a:contourClr>
            </a:sp3d>
          </a:bodyPr>
          <a:lstStyle>
            <a:lvl1pPr algn="l" rtl="0">
              <a:spcBef>
                <a:spcPct val="0"/>
              </a:spcBef>
              <a:buNone/>
              <a:defRPr sz="36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Datumsplatzhalter 2"/>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2" descr="C:\Users\Amethyst\Pictures\Microsoft Clip Organizer\j0396059.jpg"/>
          <p:cNvPicPr>
            <a:picLocks noChangeAspect="1" noChangeArrowheads="1"/>
          </p:cNvPicPr>
          <p:nvPr/>
        </p:nvPicPr>
        <p:blipFill>
          <a:blip r:embed="rId16"/>
          <a:srcRect/>
          <a:stretch>
            <a:fillRect/>
          </a:stretch>
        </p:blipFill>
        <p:spPr bwMode="auto">
          <a:xfrm>
            <a:off x="0" y="0"/>
            <a:ext cx="1142976" cy="6858000"/>
          </a:xfrm>
          <a:prstGeom prst="rect">
            <a:avLst/>
          </a:prstGeom>
          <a:noFill/>
        </p:spPr>
      </p:pic>
      <p:sp>
        <p:nvSpPr>
          <p:cNvPr id="7" name="Freihand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ihand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elplatzhalter 8"/>
          <p:cNvSpPr>
            <a:spLocks noGrp="1"/>
          </p:cNvSpPr>
          <p:nvPr>
            <p:ph type="title"/>
          </p:nvPr>
        </p:nvSpPr>
        <p:spPr>
          <a:xfrm>
            <a:off x="1428728" y="714356"/>
            <a:ext cx="7572428" cy="1143000"/>
          </a:xfrm>
          <a:prstGeom prst="rect">
            <a:avLst/>
          </a:prstGeom>
        </p:spPr>
        <p:txBody>
          <a:bodyPr vert="horz" lIns="0" rIns="0" bIns="0" anchor="t"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de-DE" dirty="0" smtClean="0"/>
              <a:t>Titelmasterformat durch Klicken bearbeiten</a:t>
            </a:r>
            <a:endParaRPr kumimoji="0" lang="en-US" dirty="0"/>
          </a:p>
        </p:txBody>
      </p:sp>
      <p:sp>
        <p:nvSpPr>
          <p:cNvPr id="30" name="Textplatzhalter 29"/>
          <p:cNvSpPr>
            <a:spLocks noGrp="1"/>
          </p:cNvSpPr>
          <p:nvPr>
            <p:ph type="body" idx="1"/>
          </p:nvPr>
        </p:nvSpPr>
        <p:spPr>
          <a:xfrm>
            <a:off x="1428728" y="2040276"/>
            <a:ext cx="7572428" cy="4389120"/>
          </a:xfrm>
          <a:prstGeom prst="rect">
            <a:avLst/>
          </a:prstGeom>
        </p:spPr>
        <p:txBody>
          <a:bodyPr vert="horz">
            <a:normAutofit/>
          </a:bodyPr>
          <a:lstStyle/>
          <a:p>
            <a:pPr lvl="0" eaLnBrk="1" latinLnBrk="0" hangingPunct="1"/>
            <a:r>
              <a:rPr kumimoji="0" lang="de-DE" dirty="0" smtClean="0"/>
              <a:t>Textmasterformate durch Klicken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10" name="Datumsplatzhalter 9"/>
          <p:cNvSpPr>
            <a:spLocks noGrp="1"/>
          </p:cNvSpPr>
          <p:nvPr>
            <p:ph type="dt" sz="half" idx="2"/>
          </p:nvPr>
        </p:nvSpPr>
        <p:spPr>
          <a:xfrm>
            <a:off x="1438268" y="642146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5AD678-EEF0-4C35-84E4-FBCF322BDE3B}" type="datetimeFigureOut">
              <a:rPr lang="de-DE" smtClean="0"/>
              <a:pPr/>
              <a:t>19.07.2007</a:t>
            </a:fld>
            <a:endParaRPr lang="de-DE"/>
          </a:p>
        </p:txBody>
      </p:sp>
      <p:sp>
        <p:nvSpPr>
          <p:cNvPr id="22" name="Fußzeilenplatzhalter 21"/>
          <p:cNvSpPr>
            <a:spLocks noGrp="1"/>
          </p:cNvSpPr>
          <p:nvPr>
            <p:ph type="ftr" sz="quarter" idx="3"/>
          </p:nvPr>
        </p:nvSpPr>
        <p:spPr>
          <a:xfrm>
            <a:off x="3648092" y="6429396"/>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de-DE"/>
          </a:p>
        </p:txBody>
      </p:sp>
      <p:sp>
        <p:nvSpPr>
          <p:cNvPr id="18" name="Foliennummernplatzhalter 17"/>
          <p:cNvSpPr>
            <a:spLocks noGrp="1"/>
          </p:cNvSpPr>
          <p:nvPr>
            <p:ph type="sldNum" sz="quarter" idx="4"/>
          </p:nvPr>
        </p:nvSpPr>
        <p:spPr>
          <a:xfrm>
            <a:off x="8239156" y="6429396"/>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D05C38-4B22-4E21-B5A2-752FA0CADFA3}" type="slidenum">
              <a:rPr lang="de-DE" smtClean="0"/>
              <a:pPr/>
              <a:t>‹Nr.›</a:t>
            </a:fld>
            <a:endParaRPr lang="de-DE"/>
          </a:p>
        </p:txBody>
      </p:sp>
      <p:grpSp>
        <p:nvGrpSpPr>
          <p:cNvPr id="2" name="Gruppieren 1"/>
          <p:cNvGrpSpPr/>
          <p:nvPr/>
        </p:nvGrpSpPr>
        <p:grpSpPr>
          <a:xfrm>
            <a:off x="-19017" y="202408"/>
            <a:ext cx="9180548" cy="649224"/>
            <a:chOff x="-19045" y="216550"/>
            <a:chExt cx="9180548" cy="649224"/>
          </a:xfrm>
        </p:grpSpPr>
        <p:sp>
          <p:nvSpPr>
            <p:cNvPr id="12" name="Freihand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ihand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27" name="Grafik 26" descr="seitenschal.emf"/>
          <p:cNvPicPr>
            <a:picLocks noChangeAspect="1"/>
          </p:cNvPicPr>
          <p:nvPr/>
        </p:nvPicPr>
        <p:blipFill>
          <a:blip r:embed="rId17"/>
          <a:stretch>
            <a:fillRect/>
          </a:stretch>
        </p:blipFill>
        <p:spPr>
          <a:xfrm>
            <a:off x="-32" y="0"/>
            <a:ext cx="1064430" cy="7072338"/>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75" r:id="rId2"/>
    <p:sldLayoutId id="2147483673" r:id="rId3"/>
    <p:sldLayoutId id="2147483674"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p:txStyles>
    <p:titleStyle>
      <a:lvl1pPr algn="ctr" rtl="0" eaLnBrk="1" latinLnBrk="0" hangingPunct="1">
        <a:spcBef>
          <a:spcPct val="0"/>
        </a:spcBef>
        <a:buNone/>
        <a:defRPr kumimoji="0" sz="3600" b="1" kern="1200"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Der Mastercode</a:t>
            </a:r>
            <a:endParaRPr lang="de-DE" dirty="0"/>
          </a:p>
        </p:txBody>
      </p:sp>
      <p:sp>
        <p:nvSpPr>
          <p:cNvPr id="3" name="Textplatzhalter 2"/>
          <p:cNvSpPr>
            <a:spLocks noGrp="1"/>
          </p:cNvSpPr>
          <p:nvPr>
            <p:ph type="body" sz="quarter" idx="13"/>
          </p:nvPr>
        </p:nvSpPr>
        <p:spPr/>
        <p:txBody>
          <a:bodyPr>
            <a:normAutofit fontScale="85000" lnSpcReduction="20000"/>
          </a:bodyPr>
          <a:lstStyle/>
          <a:p>
            <a:r>
              <a:rPr lang="de-DE" dirty="0" smtClean="0"/>
              <a:t>Der Kampf gegen das Böse ist nie zu Ende </a:t>
            </a:r>
          </a:p>
          <a:p>
            <a:r>
              <a:rPr lang="de-DE" dirty="0" smtClean="0"/>
              <a:t/>
            </a:r>
            <a:br>
              <a:rPr lang="de-DE" dirty="0" smtClean="0"/>
            </a:br>
            <a:r>
              <a:rPr lang="de-DE" dirty="0" smtClean="0"/>
              <a:t>Mother , ein globales Computernetz, sammelt die Daten aller Bürger und stuft sie nach einem festgelegten Ranking-System ein. Überall herrschen Korruption und nackte Geldgier. Als Mother in die Hände einer Verschwörergruppe um den britischen Außenminister und den CIA-Chef fällt, scheint die totale Kontrolle über die Welt zum Greifen nahe. </a:t>
            </a:r>
          </a:p>
        </p:txBody>
      </p:sp>
      <p:pic>
        <p:nvPicPr>
          <p:cNvPr id="6" name="Bildplatzhalter 5" descr="mastercode.png"/>
          <p:cNvPicPr>
            <a:picLocks noGrp="1" noChangeAspect="1"/>
          </p:cNvPicPr>
          <p:nvPr>
            <p:ph type="pic" sz="quarter" idx="14"/>
          </p:nvPr>
        </p:nvPicPr>
        <p:blipFill>
          <a:blip r:embed="rId3"/>
          <a:srcRect t="10956" b="10956"/>
          <a:stretch>
            <a:fillRect/>
          </a:stretch>
        </p:blipFill>
        <p:spPr/>
      </p:pic>
      <p:sp>
        <p:nvSpPr>
          <p:cNvPr id="7" name="Stern mit 7 Zacken 6"/>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500042"/>
            <a:ext cx="7572428" cy="1143000"/>
          </a:xfrm>
        </p:spPr>
        <p:txBody>
          <a:bodyPr/>
          <a:lstStyle/>
          <a:p>
            <a:pPr lvl="0"/>
            <a:r>
              <a:rPr lang="nn-NO" dirty="0" smtClean="0"/>
              <a:t>Microsoft Excel -Diagramme mit CD-ROM</a:t>
            </a:r>
            <a:br>
              <a:rPr lang="nn-NO" dirty="0" smtClean="0"/>
            </a:br>
            <a:endParaRPr lang="de-DE" dirty="0"/>
          </a:p>
        </p:txBody>
      </p:sp>
      <p:sp>
        <p:nvSpPr>
          <p:cNvPr id="3" name="Textplatzhalter 2"/>
          <p:cNvSpPr>
            <a:spLocks noGrp="1"/>
          </p:cNvSpPr>
          <p:nvPr>
            <p:ph type="body" sz="quarter" idx="13"/>
          </p:nvPr>
        </p:nvSpPr>
        <p:spPr>
          <a:xfrm>
            <a:off x="1428728" y="1689198"/>
            <a:ext cx="5286390" cy="3882942"/>
          </a:xfrm>
        </p:spPr>
        <p:txBody>
          <a:bodyPr>
            <a:normAutofit fontScale="77500" lnSpcReduction="20000"/>
          </a:bodyPr>
          <a:lstStyle/>
          <a:p>
            <a:r>
              <a:rPr lang="de-DE" dirty="0" smtClean="0"/>
              <a:t>Ein Diagramm sagt mehr als tausend Zahlen! In diesem Buch zeigt Reinhold Scheck, wie Sie Ihr Datenmaterial mithilfe von Microsoft Excel perfekt organisieren und eindrucksvoll präsentieren. Jeder </a:t>
            </a:r>
            <a:r>
              <a:rPr lang="de-DE" dirty="0" err="1" smtClean="0"/>
              <a:t>Excelanwender</a:t>
            </a:r>
            <a:r>
              <a:rPr lang="de-DE" dirty="0" smtClean="0"/>
              <a:t> mit Grundkenntnissen lernt mit strukturierten Vorgehensweisen hier schnell methodisch und ohne jegliche Programmierung aussagestarke, dynamische Diagramme zu erstellen, die jeden überzeugen. </a:t>
            </a:r>
          </a:p>
          <a:p>
            <a:r>
              <a:rPr lang="de-DE" dirty="0" smtClean="0"/>
              <a:t>Auf der Begleit-CD erhalten Sie dazu vielgestaltige Unterstützung: anpassbare Lösungen, fertige Gebrauchsmuster, nützliche Objekte sowie Arbeitsmaterialien und Arbeitshilfen. </a:t>
            </a:r>
          </a:p>
          <a:p>
            <a:endParaRPr lang="de-DE" dirty="0"/>
          </a:p>
        </p:txBody>
      </p:sp>
      <p:pic>
        <p:nvPicPr>
          <p:cNvPr id="6" name="Bildplatzhalter 5" descr="diagramme.png"/>
          <p:cNvPicPr>
            <a:picLocks noGrp="1" noChangeAspect="1"/>
          </p:cNvPicPr>
          <p:nvPr>
            <p:ph type="pic" sz="quarter" idx="14"/>
          </p:nvPr>
        </p:nvPicPr>
        <p:blipFill>
          <a:blip r:embed="rId3"/>
          <a:srcRect t="4717" b="4717"/>
          <a:stretch>
            <a:fillRect/>
          </a:stretch>
        </p:blipFill>
        <p:spPr>
          <a:xfrm>
            <a:off x="6477013" y="2163974"/>
            <a:ext cx="2700030" cy="3240000"/>
          </a:xfrm>
        </p:spPr>
      </p:pic>
      <p:sp>
        <p:nvSpPr>
          <p:cNvPr id="7" name="Stern mit 7 Zacken 6"/>
          <p:cNvSpPr/>
          <p:nvPr/>
        </p:nvSpPr>
        <p:spPr>
          <a:xfrm rot="18620261">
            <a:off x="5504" y="21344"/>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49,90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Drache in der Schultasche</a:t>
            </a: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In einem geheimnisvollen Laden kauft Jeremias eine magisch schimmernde Kugel, die er laut Beschreibung dem Vollmondlicht aussetzen soll. Er staunt nicht schlecht, als aus der Kugel ein niedliches Drachenbaby schlüpft. Der kleine Drache sorgt für allerhand Chaos und Verwicklungen, denn er folgt Jeremias überallhin - natürlich auch in die Schule. </a:t>
            </a:r>
          </a:p>
          <a:p>
            <a:r>
              <a:rPr lang="de-DE" dirty="0" smtClean="0"/>
              <a:t>Außerdem hat der Kleine einen Riesenappetit. Jeremias hat alle Hände voll zu tun, seinen kleinen Freund zu füttern und seine Streiche zu vertuschen. </a:t>
            </a:r>
            <a:endParaRPr lang="de-DE" dirty="0"/>
          </a:p>
        </p:txBody>
      </p:sp>
      <p:pic>
        <p:nvPicPr>
          <p:cNvPr id="6" name="Bildplatzhalter 5" descr="drache.png"/>
          <p:cNvPicPr>
            <a:picLocks noGrp="1" noChangeAspect="1"/>
          </p:cNvPicPr>
          <p:nvPr>
            <p:ph type="pic" sz="quarter" idx="14"/>
          </p:nvPr>
        </p:nvPicPr>
        <p:blipFill>
          <a:blip r:embed="rId3"/>
          <a:srcRect t="9080" b="9080"/>
          <a:stretch>
            <a:fillRect/>
          </a:stretch>
        </p:blipFill>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5,95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kleine Hexe</a:t>
            </a:r>
            <a:endParaRPr lang="de-DE" dirty="0"/>
          </a:p>
        </p:txBody>
      </p:sp>
      <p:sp>
        <p:nvSpPr>
          <p:cNvPr id="3" name="Textplatzhalter 2"/>
          <p:cNvSpPr>
            <a:spLocks noGrp="1"/>
          </p:cNvSpPr>
          <p:nvPr>
            <p:ph type="body" sz="quarter" idx="13"/>
          </p:nvPr>
        </p:nvSpPr>
        <p:spPr/>
        <p:txBody>
          <a:bodyPr>
            <a:normAutofit lnSpcReduction="10000"/>
          </a:bodyPr>
          <a:lstStyle/>
          <a:p>
            <a:r>
              <a:rPr lang="de-DE" dirty="0" smtClean="0"/>
              <a:t>Die kleine Hexe ist leider erst </a:t>
            </a:r>
            <a:r>
              <a:rPr lang="de-DE" dirty="0" err="1" smtClean="0"/>
              <a:t>einhundertsiebenundzwanzig</a:t>
            </a:r>
            <a:r>
              <a:rPr lang="de-DE" dirty="0" smtClean="0"/>
              <a:t> </a:t>
            </a:r>
            <a:r>
              <a:rPr lang="de-DE" dirty="0" smtClean="0"/>
              <a:t>Jahre alt und wird deshalb von den großen Hexen noch nicht für voll genommen. </a:t>
            </a:r>
          </a:p>
          <a:p>
            <a:r>
              <a:rPr lang="de-DE" dirty="0" smtClean="0"/>
              <a:t>Wenn sie schon keine große Hexe ist, will sie doch wenigstens eine gute sein. Mit diesem Entschluss beginnt ein aufregender Wirbel. </a:t>
            </a:r>
            <a:br>
              <a:rPr lang="de-DE" dirty="0" smtClean="0"/>
            </a:br>
            <a:endParaRPr lang="de-DE" dirty="0"/>
          </a:p>
        </p:txBody>
      </p:sp>
      <p:pic>
        <p:nvPicPr>
          <p:cNvPr id="6" name="Bildplatzhalter 5" descr="hexe.png"/>
          <p:cNvPicPr>
            <a:picLocks noGrp="1" noChangeAspect="1"/>
          </p:cNvPicPr>
          <p:nvPr>
            <p:ph type="pic" sz="quarter" idx="14"/>
          </p:nvPr>
        </p:nvPicPr>
        <p:blipFill>
          <a:blip r:embed="rId3"/>
          <a:srcRect t="9748" b="9748"/>
          <a:stretch>
            <a:fillRect/>
          </a:stretch>
        </p:blipFill>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9,90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Mordmelodie</a:t>
            </a:r>
            <a:endParaRPr lang="de-DE" dirty="0"/>
          </a:p>
        </p:txBody>
      </p:sp>
      <p:sp>
        <p:nvSpPr>
          <p:cNvPr id="3" name="Textplatzhalter 2"/>
          <p:cNvSpPr>
            <a:spLocks noGrp="1"/>
          </p:cNvSpPr>
          <p:nvPr>
            <p:ph type="body" sz="quarter" idx="13"/>
          </p:nvPr>
        </p:nvSpPr>
        <p:spPr/>
        <p:txBody>
          <a:bodyPr>
            <a:normAutofit fontScale="85000" lnSpcReduction="20000"/>
          </a:bodyPr>
          <a:lstStyle/>
          <a:p>
            <a:r>
              <a:rPr lang="de-DE" dirty="0" smtClean="0"/>
              <a:t>Eine Serie von Doppelmorden hält die Bewohner von Illinois in Atem. Je eine junge Frau und ein älterer Mann kamen gleichzeitig ums Leben die Frauen durch eine tödliche Injektion, die Männer mit Nylonstrümpfen erdrosselt. </a:t>
            </a:r>
          </a:p>
          <a:p>
            <a:endParaRPr lang="de-DE" dirty="0" smtClean="0"/>
          </a:p>
          <a:p>
            <a:r>
              <a:rPr lang="de-DE" dirty="0" smtClean="0"/>
              <a:t>Special Agent Elizabeth Hewitt findet bald heraus, dass die Morde alle um die gleiche Uhrzeit stattfanden: mitten in der Nacht, während im Radio die berühmte Nocturne in Es-Dur von Frédéric Chopin gespielt wurde.</a:t>
            </a:r>
          </a:p>
        </p:txBody>
      </p:sp>
      <p:pic>
        <p:nvPicPr>
          <p:cNvPr id="7" name="Bildplatzhalter 6" descr="mordmelodie.png"/>
          <p:cNvPicPr>
            <a:picLocks noGrp="1" noChangeAspect="1"/>
          </p:cNvPicPr>
          <p:nvPr>
            <p:ph type="pic" sz="quarter" idx="14"/>
          </p:nvPr>
        </p:nvPicPr>
        <p:blipFill>
          <a:blip r:embed="rId3"/>
          <a:srcRect t="10250" b="10250"/>
          <a:stretch>
            <a:fillRect/>
          </a:stretch>
        </p:blipFill>
        <p:spPr/>
      </p:pic>
      <p:sp>
        <p:nvSpPr>
          <p:cNvPr id="9" name="Stern mit 7 Zacken 8"/>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err="1" smtClean="0"/>
              <a:t>Vollidiot</a:t>
            </a:r>
            <a:endParaRPr lang="de-DE" dirty="0"/>
          </a:p>
        </p:txBody>
      </p:sp>
      <p:sp>
        <p:nvSpPr>
          <p:cNvPr id="3" name="Textplatzhalter 2"/>
          <p:cNvSpPr>
            <a:spLocks noGrp="1"/>
          </p:cNvSpPr>
          <p:nvPr>
            <p:ph type="body" sz="quarter" idx="13"/>
          </p:nvPr>
        </p:nvSpPr>
        <p:spPr/>
        <p:txBody>
          <a:bodyPr>
            <a:normAutofit fontScale="85000" lnSpcReduction="20000"/>
          </a:bodyPr>
          <a:lstStyle/>
          <a:p>
            <a:r>
              <a:rPr lang="de-DE" dirty="0" smtClean="0"/>
              <a:t>Es gibt Bücher, da muss man während der Lektüre alle paar Sekunden lachen, fühlt sich prächtig unterhalten -- und hat die Handlung doch nach kurzer Zeit völlig vergessen. </a:t>
            </a:r>
          </a:p>
          <a:p>
            <a:r>
              <a:rPr lang="de-DE" dirty="0" smtClean="0"/>
              <a:t>Was kein Einwand sein muss, sondern vielmehr eine Art Genre beschreibt, das man in Anlehnung an das Kino als Popcorn-Literatur bezeichnen könnte: Temporeich erzählt und schnell konsumierbar, spekuliert diese Art von Unterhaltungs-Literatur von Anfang an auf ihre Verfilmbarkeit.</a:t>
            </a:r>
          </a:p>
          <a:p>
            <a:endParaRPr lang="de-DE" dirty="0"/>
          </a:p>
        </p:txBody>
      </p:sp>
      <p:pic>
        <p:nvPicPr>
          <p:cNvPr id="6" name="Bildplatzhalter 5" descr="vollidiot.png"/>
          <p:cNvPicPr>
            <a:picLocks noGrp="1" noChangeAspect="1"/>
          </p:cNvPicPr>
          <p:nvPr>
            <p:ph type="pic" sz="quarter" idx="14"/>
          </p:nvPr>
        </p:nvPicPr>
        <p:blipFill>
          <a:blip r:embed="rId3"/>
          <a:srcRect t="10750" b="10750"/>
          <a:stretch>
            <a:fillRect/>
          </a:stretch>
        </p:blipFill>
        <p:spPr/>
      </p:pic>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Ich hasse den Sommer</a:t>
            </a:r>
            <a:br>
              <a:rPr lang="de-DE" dirty="0" smtClean="0"/>
            </a:b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Die 12 schlimmsten Monate im Jahr einer Frau - Freche Geschichten für die nicht-perfekte Frau! </a:t>
            </a:r>
          </a:p>
          <a:p>
            <a:r>
              <a:rPr lang="de-DE" dirty="0" smtClean="0"/>
              <a:t>"Haben Sie sie auch so satt? Diese perfekten Frauen, die sich bauchfaltenfrei in der Sonne räkeln, bevor sie mit triumphierenden Lächeln zur exquisiten Shopping-Tour tippeln? Und dort auch noch passende Schuhe finden! </a:t>
            </a:r>
          </a:p>
          <a:p>
            <a:r>
              <a:rPr lang="de-DE" dirty="0" smtClean="0"/>
              <a:t>Für alle Frauen, die wie ich nicht ganz so perfekt sind, und denen die lieben Mitmenschen gehörig auf die Nerven gehen, die sich um nichts anderes als Modemagazine, Diäten, durchorganisierte Silvesternächte und anderen Perfektionsterror kümmern, habe ich dieses Buch über die 12 schlimmsten Monate im Jahr einer Frau geschrieben!" </a:t>
            </a:r>
          </a:p>
          <a:p>
            <a:r>
              <a:rPr lang="de-DE" dirty="0" smtClean="0"/>
              <a:t>Ihre Sibylle </a:t>
            </a:r>
            <a:r>
              <a:rPr lang="de-DE" dirty="0" err="1" smtClean="0"/>
              <a:t>Weischenberg</a:t>
            </a:r>
            <a:r>
              <a:rPr lang="de-DE" dirty="0" smtClean="0"/>
              <a:t> </a:t>
            </a:r>
          </a:p>
        </p:txBody>
      </p:sp>
      <p:pic>
        <p:nvPicPr>
          <p:cNvPr id="6" name="Bildplatzhalter 5" descr="sommer.png"/>
          <p:cNvPicPr>
            <a:picLocks noGrp="1" noChangeAspect="1"/>
          </p:cNvPicPr>
          <p:nvPr>
            <p:ph type="pic" sz="quarter" idx="14"/>
          </p:nvPr>
        </p:nvPicPr>
        <p:blipFill>
          <a:blip r:embed="rId3"/>
          <a:srcRect t="11841" b="11841"/>
          <a:stretch>
            <a:fillRect/>
          </a:stretch>
        </p:blipFill>
        <p:spPr/>
      </p:pic>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en-US" dirty="0" smtClean="0"/>
              <a:t>Harry Potter and the Deathly Hallows </a:t>
            </a:r>
            <a:r>
              <a:rPr lang="de-DE" dirty="0" smtClean="0"/>
              <a:t/>
            </a:r>
            <a:br>
              <a:rPr lang="de-DE" dirty="0" smtClean="0"/>
            </a:br>
            <a:endParaRPr lang="de-DE" dirty="0"/>
          </a:p>
        </p:txBody>
      </p:sp>
      <p:sp>
        <p:nvSpPr>
          <p:cNvPr id="3" name="Textplatzhalter 2"/>
          <p:cNvSpPr>
            <a:spLocks noGrp="1"/>
          </p:cNvSpPr>
          <p:nvPr>
            <p:ph type="body" sz="quarter" idx="13"/>
          </p:nvPr>
        </p:nvSpPr>
        <p:spPr>
          <a:xfrm>
            <a:off x="1428728" y="1617760"/>
            <a:ext cx="5286390" cy="3882942"/>
          </a:xfrm>
        </p:spPr>
        <p:txBody>
          <a:bodyPr>
            <a:normAutofit fontScale="77500" lnSpcReduction="20000"/>
          </a:bodyPr>
          <a:lstStyle/>
          <a:p>
            <a:r>
              <a:rPr lang="en-US" b="1" dirty="0" smtClean="0"/>
              <a:t>The Final Chapter</a:t>
            </a:r>
            <a:r>
              <a:rPr lang="en-US" dirty="0" smtClean="0"/>
              <a:t> </a:t>
            </a:r>
            <a:br>
              <a:rPr lang="en-US" dirty="0" smtClean="0"/>
            </a:br>
            <a:r>
              <a:rPr lang="en-US" dirty="0" smtClean="0"/>
              <a:t>Harry has been burdened with a dark, dangerous and seemingly impossible task: that of locating and destroying </a:t>
            </a:r>
            <a:r>
              <a:rPr lang="en-US" dirty="0" err="1" smtClean="0"/>
              <a:t>Voldemort's</a:t>
            </a:r>
            <a:r>
              <a:rPr lang="en-US" dirty="0" smtClean="0"/>
              <a:t> remaining </a:t>
            </a:r>
            <a:r>
              <a:rPr lang="en-US" dirty="0" err="1" smtClean="0"/>
              <a:t>Horcruxes</a:t>
            </a:r>
            <a:r>
              <a:rPr lang="en-US" dirty="0" smtClean="0"/>
              <a:t>. Never has Harry felt so alone, or faced a future so full of shadows. </a:t>
            </a:r>
          </a:p>
          <a:p>
            <a:r>
              <a:rPr lang="en-US" dirty="0" smtClean="0"/>
              <a:t>But Harry must somehow find within himself the strength to complete the task he has been given. He must leave the warmth, safety , and companionship of The Burrow and follow without fear or hesitation the inexorable path laid out for him?</a:t>
            </a:r>
            <a:endParaRPr lang="de-DE" dirty="0" smtClean="0"/>
          </a:p>
        </p:txBody>
      </p:sp>
      <p:pic>
        <p:nvPicPr>
          <p:cNvPr id="7" name="Bildplatzhalter 6" descr="potter.png"/>
          <p:cNvPicPr>
            <a:picLocks noGrp="1" noChangeAspect="1"/>
          </p:cNvPicPr>
          <p:nvPr>
            <p:ph type="pic" sz="quarter" idx="14"/>
          </p:nvPr>
        </p:nvPicPr>
        <p:blipFill>
          <a:blip r:embed="rId3"/>
          <a:srcRect t="8423" b="8423"/>
          <a:stretch>
            <a:fillRect/>
          </a:stretch>
        </p:blipFill>
        <p:spPr>
          <a:xfrm>
            <a:off x="6477013" y="2092536"/>
            <a:ext cx="2700030" cy="3240000"/>
          </a:xfrm>
        </p:spPr>
      </p:pic>
      <p:sp>
        <p:nvSpPr>
          <p:cNvPr id="6" name="Stern mit 7 Zacken 5"/>
          <p:cNvSpPr/>
          <p:nvPr/>
        </p:nvSpPr>
        <p:spPr>
          <a:xfrm rot="19841328">
            <a:off x="-45002" y="-22936"/>
            <a:ext cx="1428760" cy="1357322"/>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1600" b="1" spc="50" dirty="0" smtClean="0">
                <a:ln w="11430"/>
                <a:solidFill>
                  <a:schemeClr val="tx1"/>
                </a:solidFill>
                <a:effectLst>
                  <a:outerShdw blurRad="76200" dist="50800" dir="5400000" algn="tl" rotWithShape="0">
                    <a:srgbClr val="000000">
                      <a:alpha val="65000"/>
                    </a:srgbClr>
                  </a:outerShdw>
                </a:effectLst>
              </a:rPr>
              <a:t>18,90</a:t>
            </a:r>
            <a:endParaRPr lang="de-DE" sz="16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de-DE" dirty="0" smtClean="0"/>
              <a:t>Schönen Abend! </a:t>
            </a:r>
            <a:br>
              <a:rPr lang="de-DE" dirty="0" smtClean="0"/>
            </a:br>
            <a:r>
              <a:rPr lang="de-DE" dirty="0" smtClean="0"/>
              <a:t>Geben Sie richtig Gast</a:t>
            </a:r>
            <a:br>
              <a:rPr lang="de-DE" dirty="0" smtClean="0"/>
            </a:br>
            <a:endParaRPr lang="de-DE" dirty="0"/>
          </a:p>
        </p:txBody>
      </p:sp>
      <p:sp>
        <p:nvSpPr>
          <p:cNvPr id="3" name="Textplatzhalter 2"/>
          <p:cNvSpPr>
            <a:spLocks noGrp="1"/>
          </p:cNvSpPr>
          <p:nvPr>
            <p:ph type="body" sz="quarter" idx="13"/>
          </p:nvPr>
        </p:nvSpPr>
        <p:spPr>
          <a:xfrm>
            <a:off x="1428728" y="1617760"/>
            <a:ext cx="5286390" cy="3882942"/>
          </a:xfrm>
        </p:spPr>
        <p:txBody>
          <a:bodyPr>
            <a:normAutofit fontScale="77500" lnSpcReduction="20000"/>
          </a:bodyPr>
          <a:lstStyle/>
          <a:p>
            <a:r>
              <a:rPr lang="de-DE" dirty="0" smtClean="0"/>
              <a:t>Perfekter Gastgeber sein - mit Ideen von Jürgen von der Lippe und Ingo </a:t>
            </a:r>
            <a:r>
              <a:rPr lang="de-DE" dirty="0" err="1" smtClean="0"/>
              <a:t>Oschmann</a:t>
            </a:r>
            <a:endParaRPr lang="de-DE" dirty="0" smtClean="0"/>
          </a:p>
          <a:p>
            <a:r>
              <a:rPr lang="de-DE" dirty="0" smtClean="0"/>
              <a:t>Zwölf wunderbare Abende - mit fantastischen Rezepten für Menüs inklusive Weinempfehlungen und Musiktipps sowie Geschichten und Gags, witzigen Spielen und verblüffenden Zaubertricks. </a:t>
            </a:r>
          </a:p>
          <a:p>
            <a:r>
              <a:rPr lang="de-DE" dirty="0" smtClean="0"/>
              <a:t>Was ist das Schönste für einen Gastgeber? Wenn seine Gäste sich prächtig unterhalten, sich voller Genuss den Bauch vollschlagen und den Abend in bester Erinnerung behalten.</a:t>
            </a:r>
          </a:p>
        </p:txBody>
      </p:sp>
      <p:pic>
        <p:nvPicPr>
          <p:cNvPr id="6" name="Bildplatzhalter 5" descr="gast.png"/>
          <p:cNvPicPr>
            <a:picLocks noGrp="1" noChangeAspect="1"/>
          </p:cNvPicPr>
          <p:nvPr>
            <p:ph type="pic" sz="quarter" idx="14"/>
          </p:nvPr>
        </p:nvPicPr>
        <p:blipFill>
          <a:blip r:embed="rId3"/>
          <a:srcRect l="7447" r="7447"/>
          <a:stretch>
            <a:fillRect/>
          </a:stretch>
        </p:blipFill>
        <p:spPr>
          <a:xfrm>
            <a:off x="6477013" y="2092536"/>
            <a:ext cx="2700030" cy="3240000"/>
          </a:xfrm>
        </p:spPr>
      </p:pic>
      <p:sp>
        <p:nvSpPr>
          <p:cNvPr id="7" name="Stern mit 7 Zacken 6"/>
          <p:cNvSpPr/>
          <p:nvPr/>
        </p:nvSpPr>
        <p:spPr>
          <a:xfrm rot="18767628">
            <a:off x="-24986" y="88014"/>
            <a:ext cx="1643074" cy="1428760"/>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16,95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Jeder Tag hat seinen Segen</a:t>
            </a:r>
            <a:br>
              <a:rPr lang="de-DE" dirty="0" smtClean="0"/>
            </a:b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Anselm Grüns neues Buch enthält Morgen- und Abendgebete für jeden Tag der Woche und eine Einführung in das Vaterunser, das tägliche Grundgebet der Christen aller Konfessionen. </a:t>
            </a:r>
          </a:p>
          <a:p>
            <a:r>
              <a:rPr lang="de-DE" dirty="0" smtClean="0"/>
              <a:t>Jahrzehntelange Erfahrung im geistlichen Leben und Begegnung mit vielen suchenden Menschen sind in diese Gebete eingeflossen. Die Morgengebete öffnen einen frischen Blick auf den anbrechenden Tag, um sich dem Leben und seinen Herausforderungen zu stellen. Die Abendgebete stimmen in eine Geborgenheit ein, die den beschlossenen Tag in größeren Händen gut aufgehoben weiß.</a:t>
            </a:r>
            <a:endParaRPr lang="de-DE" dirty="0"/>
          </a:p>
        </p:txBody>
      </p:sp>
      <p:pic>
        <p:nvPicPr>
          <p:cNvPr id="7" name="Bildplatzhalter 6" descr="segen.png"/>
          <p:cNvPicPr>
            <a:picLocks noGrp="1" noChangeAspect="1"/>
          </p:cNvPicPr>
          <p:nvPr>
            <p:ph type="pic" sz="quarter" idx="14"/>
          </p:nvPr>
        </p:nvPicPr>
        <p:blipFill>
          <a:blip r:embed="rId3"/>
          <a:srcRect t="14896" b="14896"/>
          <a:stretch>
            <a:fillRect/>
          </a:stretch>
        </p:blipFill>
        <p:spPr/>
      </p:pic>
      <p:sp>
        <p:nvSpPr>
          <p:cNvPr id="6" name="Stern mit 7 Zacken 5"/>
          <p:cNvSpPr/>
          <p:nvPr/>
        </p:nvSpPr>
        <p:spPr>
          <a:xfrm rot="19158014">
            <a:off x="26118" y="-13381"/>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9,90</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74"/>
            <a:ext cx="7572428" cy="1143000"/>
          </a:xfrm>
        </p:spPr>
        <p:txBody>
          <a:bodyPr/>
          <a:lstStyle/>
          <a:p>
            <a:pPr lvl="0"/>
            <a:r>
              <a:rPr lang="de-DE" sz="2700" dirty="0" smtClean="0"/>
              <a:t>Die Kunst ein Optimist zu bleiben, </a:t>
            </a:r>
            <a:br>
              <a:rPr lang="de-DE" sz="2700" dirty="0" smtClean="0"/>
            </a:br>
            <a:r>
              <a:rPr lang="de-DE" sz="2700" dirty="0" smtClean="0"/>
              <a:t>auch wenn der Wind von vorne kommt</a:t>
            </a:r>
            <a:r>
              <a:rPr lang="de-DE" sz="2800" dirty="0" smtClean="0"/>
              <a:t/>
            </a:r>
            <a:br>
              <a:rPr lang="de-DE" sz="2800" dirty="0" smtClean="0"/>
            </a:br>
            <a:endParaRPr lang="de-DE" sz="2800" dirty="0"/>
          </a:p>
        </p:txBody>
      </p:sp>
      <p:sp>
        <p:nvSpPr>
          <p:cNvPr id="3" name="Textplatzhalter 2"/>
          <p:cNvSpPr>
            <a:spLocks noGrp="1"/>
          </p:cNvSpPr>
          <p:nvPr>
            <p:ph type="body" sz="quarter" idx="13"/>
          </p:nvPr>
        </p:nvSpPr>
        <p:spPr/>
        <p:txBody>
          <a:bodyPr>
            <a:normAutofit fontScale="92500" lnSpcReduction="10000"/>
          </a:bodyPr>
          <a:lstStyle/>
          <a:p>
            <a:r>
              <a:rPr lang="de-DE" dirty="0" smtClean="0"/>
              <a:t>Man hat's nicht leicht - nicht nur in Bezug aufs liebe Geld. Was uns allen gerade so zu schaffen macht, ist dieser deprimierende Verlust von Sicherheit, von Vertrauen in die Zukunft. </a:t>
            </a:r>
          </a:p>
          <a:p>
            <a:r>
              <a:rPr lang="de-DE" dirty="0" smtClean="0"/>
              <a:t>Aber das tut alles nicht Not: Denn bei Licht betrachtet sind wir reich. In jeder Hinsicht. Man muss die Dinge nur aus der richtigen Perspektive betrachten.</a:t>
            </a:r>
            <a:endParaRPr lang="de-DE" dirty="0"/>
          </a:p>
        </p:txBody>
      </p:sp>
      <p:pic>
        <p:nvPicPr>
          <p:cNvPr id="6" name="Bildplatzhalter 5" descr="optimist.png"/>
          <p:cNvPicPr>
            <a:picLocks noGrp="1" noChangeAspect="1"/>
          </p:cNvPicPr>
          <p:nvPr>
            <p:ph type="pic" sz="quarter" idx="14"/>
          </p:nvPr>
        </p:nvPicPr>
        <p:blipFill>
          <a:blip r:embed="rId3"/>
          <a:srcRect t="14250" b="14250"/>
          <a:stretch>
            <a:fillRect/>
          </a:stretch>
        </p:blipFill>
        <p:spPr/>
      </p:pic>
      <p:sp>
        <p:nvSpPr>
          <p:cNvPr id="7" name="Stern mit 7 Zacken 6"/>
          <p:cNvSpPr/>
          <p:nvPr/>
        </p:nvSpPr>
        <p:spPr>
          <a:xfrm rot="18620261">
            <a:off x="21734" y="61566"/>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de-DE" dirty="0" smtClean="0"/>
              <a:t>Das Ideenbuch für gute Gestaltung</a:t>
            </a:r>
            <a:br>
              <a:rPr lang="de-DE" dirty="0" smtClean="0"/>
            </a:br>
            <a:endParaRPr lang="de-DE" dirty="0"/>
          </a:p>
        </p:txBody>
      </p:sp>
      <p:sp>
        <p:nvSpPr>
          <p:cNvPr id="3" name="Textplatzhalter 2"/>
          <p:cNvSpPr>
            <a:spLocks noGrp="1"/>
          </p:cNvSpPr>
          <p:nvPr>
            <p:ph type="body" sz="quarter" idx="13"/>
          </p:nvPr>
        </p:nvSpPr>
        <p:spPr>
          <a:xfrm>
            <a:off x="1428728" y="1617760"/>
            <a:ext cx="5286390" cy="3882942"/>
          </a:xfrm>
        </p:spPr>
        <p:txBody>
          <a:bodyPr>
            <a:normAutofit fontScale="62500" lnSpcReduction="20000"/>
          </a:bodyPr>
          <a:lstStyle/>
          <a:p>
            <a:r>
              <a:rPr lang="de-DE" dirty="0" smtClean="0"/>
              <a:t>Sie können die verschiedenen Office-Programme bedienen, aber Ihre Ergebnisse gefallen Ihnen nicht? Sie wollen professionellere Berichte, Dokumente, Präsentation oder Publikationen erstellen?</a:t>
            </a:r>
          </a:p>
          <a:p>
            <a:r>
              <a:rPr lang="de-DE" dirty="0" smtClean="0"/>
              <a:t>Dieses Buch erläutert Ihnen im ersten Teil, was gut und schön ist, und liefert Ihnen Regeln und Rezepte, Ihre Dokumente entsprechend zu gestalten. Im zweiten Teil des Buchs finden Sie 150 Anleitungen im bewährten Frage-Antwort-Stil, die Sie sofort praktisch umsetzen können. </a:t>
            </a:r>
          </a:p>
          <a:p>
            <a:r>
              <a:rPr lang="de-DE" dirty="0" smtClean="0"/>
              <a:t>Reinhold Scheck setzt sich seit vielen Jahren intensiv - z.T. auch leidvoll - mit diesen Fragen auseinander und bietet Ihnen seine Erkenntnisse in leicht verdaulichen Häppchen an. Natürlich finden Sie auf der beiliegenden CD wertvolle Musterlösungen, anpassbare Beispiele, Listen und Arbeitshilfen. </a:t>
            </a:r>
          </a:p>
          <a:p>
            <a:endParaRPr lang="de-DE" dirty="0"/>
          </a:p>
        </p:txBody>
      </p:sp>
      <p:pic>
        <p:nvPicPr>
          <p:cNvPr id="6" name="Bildplatzhalter 5" descr="ideen.png"/>
          <p:cNvPicPr>
            <a:picLocks noGrp="1" noChangeAspect="1"/>
          </p:cNvPicPr>
          <p:nvPr>
            <p:ph type="pic" sz="quarter" idx="14"/>
          </p:nvPr>
        </p:nvPicPr>
        <p:blipFill>
          <a:blip r:embed="rId3"/>
          <a:srcRect t="5684" b="5684"/>
          <a:stretch>
            <a:fillRect/>
          </a:stretch>
        </p:blipFill>
        <p:spPr>
          <a:xfrm>
            <a:off x="6477013" y="2092536"/>
            <a:ext cx="2700030" cy="3240000"/>
          </a:xfrm>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24,90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06_02">
  <a:themeElements>
    <a:clrScheme name="café">
      <a:dk1>
        <a:srgbClr val="494429"/>
      </a:dk1>
      <a:lt1>
        <a:sysClr val="window" lastClr="FFFFFF"/>
      </a:lt1>
      <a:dk2>
        <a:srgbClr val="44874B"/>
      </a:dk2>
      <a:lt2>
        <a:srgbClr val="EEECE1"/>
      </a:lt2>
      <a:accent1>
        <a:srgbClr val="EC4220"/>
      </a:accent1>
      <a:accent2>
        <a:srgbClr val="B92C0F"/>
      </a:accent2>
      <a:accent3>
        <a:srgbClr val="9BBB59"/>
      </a:accent3>
      <a:accent4>
        <a:srgbClr val="1A2F49"/>
      </a:accent4>
      <a:accent5>
        <a:srgbClr val="00B0F0"/>
      </a:accent5>
      <a:accent6>
        <a:srgbClr val="4AE23E"/>
      </a:accent6>
      <a:hlink>
        <a:srgbClr val="336738"/>
      </a:hlink>
      <a:folHlink>
        <a:srgbClr val="7F7F7F"/>
      </a:folHlink>
    </a:clrScheme>
    <a:fontScheme name="café">
      <a:majorFont>
        <a:latin typeface="Lucida Calligraphy"/>
        <a:ea typeface=""/>
        <a:cs typeface=""/>
      </a:majorFont>
      <a:minorFont>
        <a:latin typeface="Arial"/>
        <a:ea typeface=""/>
        <a:cs typeface=""/>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06_02</Template>
  <TotalTime>0</TotalTime>
  <Words>975</Words>
  <Application>Microsoft Office PowerPoint</Application>
  <PresentationFormat>Bildschirmpräsentation (4:3)</PresentationFormat>
  <Paragraphs>93</Paragraphs>
  <Slides>12</Slides>
  <Notes>12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06_02</vt:lpstr>
      <vt:lpstr>Der Mastercode</vt:lpstr>
      <vt:lpstr>Mordmelodie</vt:lpstr>
      <vt:lpstr>Vollidiot</vt:lpstr>
      <vt:lpstr>Ich hasse den Sommer </vt:lpstr>
      <vt:lpstr>Harry Potter and the Deathly Hallows  </vt:lpstr>
      <vt:lpstr>Schönen Abend!  Geben Sie richtig Gast </vt:lpstr>
      <vt:lpstr>Jeder Tag hat seinen Segen </vt:lpstr>
      <vt:lpstr>Die Kunst ein Optimist zu bleiben,  auch wenn der Wind von vorne kommt </vt:lpstr>
      <vt:lpstr>Das Ideenbuch für gute Gestaltung </vt:lpstr>
      <vt:lpstr>Microsoft Excel -Diagramme mit CD-ROM </vt:lpstr>
      <vt:lpstr>Ein Drache in der Schultasche</vt:lpstr>
      <vt:lpstr>Die kleine Hexe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Bücher</dc:title>
  <dc:creator>Ursula Eilers</dc:creator>
  <cp:lastModifiedBy>Ursula Eilers</cp:lastModifiedBy>
  <cp:revision>79</cp:revision>
  <dcterms:created xsi:type="dcterms:W3CDTF">2007-07-17T20:21:44Z</dcterms:created>
  <dcterms:modified xsi:type="dcterms:W3CDTF">2007-07-19T16:49:47Z</dcterms:modified>
</cp:coreProperties>
</file>