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7" r:id="rId5"/>
    <p:sldId id="260" r:id="rId6"/>
    <p:sldId id="263" r:id="rId7"/>
    <p:sldId id="258" r:id="rId8"/>
    <p:sldId id="261" r:id="rId9"/>
  </p:sldIdLst>
  <p:sldSz cx="10287000" cy="7239000"/>
  <p:notesSz cx="6797675" cy="9928225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FFCC"/>
    <a:srgbClr val="66FF33"/>
    <a:srgbClr val="00FF99"/>
    <a:srgbClr val="00CC66"/>
    <a:srgbClr val="00CC99"/>
    <a:srgbClr val="66FF66"/>
    <a:srgbClr val="FFFF00"/>
    <a:srgbClr val="009900"/>
    <a:srgbClr val="A500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42" autoAdjust="0"/>
    <p:restoredTop sz="98699" autoAdjust="0"/>
  </p:normalViewPr>
  <p:slideViewPr>
    <p:cSldViewPr>
      <p:cViewPr varScale="1">
        <p:scale>
          <a:sx n="124" d="100"/>
          <a:sy n="124" d="100"/>
        </p:scale>
        <p:origin x="-138" y="-84"/>
      </p:cViewPr>
      <p:guideLst>
        <p:guide orient="horz" pos="2235"/>
        <p:guide orient="horz" pos="692"/>
        <p:guide orient="horz" pos="4230"/>
        <p:guide pos="3240"/>
        <p:guide pos="246"/>
        <p:guide pos="6048"/>
        <p:guide pos="605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1"/>
            <a:ext cx="2945659" cy="49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554"/>
            <a:ext cx="2945659" cy="49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1554"/>
            <a:ext cx="2945659" cy="49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Arial" charset="0"/>
              </a:defRPr>
            </a:lvl1pPr>
          </a:lstStyle>
          <a:p>
            <a:pPr>
              <a:defRPr/>
            </a:pPr>
            <a:fld id="{B21619D8-674E-48DC-9684-F630B93972AD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1"/>
            <a:ext cx="2945659" cy="49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4063" y="746125"/>
            <a:ext cx="5287962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778"/>
            <a:ext cx="4984962" cy="446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Klicken Sie, um die Formate des Vorlagentextes zu bearbeiten</a:t>
            </a:r>
          </a:p>
          <a:p>
            <a:pPr lvl="1"/>
            <a:r>
              <a:rPr lang="de-CH" noProof="0" smtClean="0"/>
              <a:t>Zweite Ebene</a:t>
            </a:r>
          </a:p>
          <a:p>
            <a:pPr lvl="2"/>
            <a:r>
              <a:rPr lang="de-CH" noProof="0" smtClean="0"/>
              <a:t>Dritte Ebene</a:t>
            </a:r>
          </a:p>
          <a:p>
            <a:pPr lvl="3"/>
            <a:r>
              <a:rPr lang="de-CH" noProof="0" smtClean="0"/>
              <a:t>Vierte Ebene</a:t>
            </a:r>
          </a:p>
          <a:p>
            <a:pPr lvl="4"/>
            <a:r>
              <a:rPr lang="de-CH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554"/>
            <a:ext cx="2945659" cy="49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554"/>
            <a:ext cx="2945659" cy="49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3" rIns="91824" bIns="45913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2607068-B457-4B24-A7FE-BA1F9DE2973E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 userDrawn="1"/>
        </p:nvSpPr>
        <p:spPr bwMode="auto">
          <a:xfrm>
            <a:off x="214279" y="5191125"/>
            <a:ext cx="928691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142" tIns="50071" rIns="100142" bIns="50071"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defTabSz="1001713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de-CH" sz="1600" kern="0" dirty="0">
              <a:latin typeface="+mn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82" y="1404922"/>
            <a:ext cx="8743950" cy="2214578"/>
          </a:xfrm>
        </p:spPr>
        <p:txBody>
          <a:bodyPr anchor="t"/>
          <a:lstStyle>
            <a:lvl1pPr>
              <a:defRPr sz="320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85782" y="3690938"/>
            <a:ext cx="8715436" cy="1357322"/>
          </a:xfrm>
        </p:spPr>
        <p:txBody>
          <a:bodyPr/>
          <a:lstStyle>
            <a:lvl1pPr marL="0" indent="0" algn="l" defTabSz="1001713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 sz="1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defTabSz="1001713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de-DE" sz="2000" kern="0" dirty="0" smtClean="0">
                <a:latin typeface="+mn-lt"/>
              </a:rPr>
              <a:t>weroSoft GmbH</a:t>
            </a:r>
          </a:p>
          <a:p>
            <a:pPr defTabSz="1001713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de-DE" sz="1600" kern="0" dirty="0" smtClean="0">
                <a:latin typeface="+mn-lt"/>
              </a:rPr>
              <a:t>Rolf Wenger</a:t>
            </a:r>
          </a:p>
          <a:p>
            <a:pPr defTabSz="1001713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de-DE" sz="1600" kern="0" dirty="0" smtClean="0">
              <a:latin typeface="+mn-lt"/>
            </a:endParaRPr>
          </a:p>
          <a:p>
            <a:pPr defTabSz="1001713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de-DE" sz="1600" kern="0" dirty="0" smtClean="0">
                <a:latin typeface="+mn-lt"/>
              </a:rPr>
              <a:t>Version 1.0</a:t>
            </a:r>
            <a:endParaRPr lang="de-CH" sz="1600" kern="0" dirty="0" smtClean="0">
              <a:latin typeface="+mn-lt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05A20-F900-4AC5-9098-B5D79D134EC5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latin typeface="Calibri" pitchFamily="34" charset="0"/>
              </a:defRPr>
            </a:lvl1pPr>
            <a:lvl2pPr marL="631825" indent="-282575">
              <a:defRPr sz="1600">
                <a:latin typeface="Calibri" pitchFamily="34" charset="0"/>
              </a:defRPr>
            </a:lvl2pPr>
            <a:lvl3pPr marL="892175" indent="-184150">
              <a:defRPr sz="1400"/>
            </a:lvl3pPr>
            <a:lvl4pPr marL="1260475" indent="-193675">
              <a:defRPr sz="1050"/>
            </a:lvl4pPr>
            <a:lvl5pPr marL="1519238" indent="-182563">
              <a:defRPr sz="105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2EFB8-677F-434C-AAB6-086B634BDB5C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58787-05CC-43FF-A8C9-0B29CA46F41A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5716" y="904856"/>
            <a:ext cx="4786346" cy="5857916"/>
          </a:xfrm>
        </p:spPr>
        <p:txBody>
          <a:bodyPr/>
          <a:lstStyle>
            <a:lvl1pPr>
              <a:defRPr sz="1800"/>
            </a:lvl1pPr>
            <a:lvl2pPr marL="631825" indent="-282575">
              <a:defRPr sz="1600"/>
            </a:lvl2pPr>
            <a:lvl3pPr marL="892175" indent="-184150">
              <a:defRPr sz="1400"/>
            </a:lvl3pPr>
            <a:lvl4pPr marL="1162050" indent="-171450">
              <a:defRPr sz="1200"/>
            </a:lvl4pPr>
            <a:lvl5pPr marL="1433513" indent="-182563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43500" y="904856"/>
            <a:ext cx="4786346" cy="5857916"/>
          </a:xfrm>
        </p:spPr>
        <p:txBody>
          <a:bodyPr/>
          <a:lstStyle>
            <a:lvl1pPr>
              <a:defRPr sz="1800"/>
            </a:lvl1pPr>
            <a:lvl2pPr marL="631825" indent="-282575">
              <a:defRPr sz="1600"/>
            </a:lvl2pPr>
            <a:lvl3pPr marL="892175" indent="-184150">
              <a:defRPr sz="1400"/>
            </a:lvl3pPr>
            <a:lvl4pPr marL="1165225" indent="-193675">
              <a:defRPr sz="1200"/>
            </a:lvl4pPr>
            <a:lvl5pPr marL="1433513" indent="-182563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17430-108A-41AC-8FA2-A3F9F083CF23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16" y="47600"/>
            <a:ext cx="828680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142" tIns="50071" rIns="100142" bIns="5007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Klicken Sie, um das Titelformat zu bearbeiten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16" y="904856"/>
            <a:ext cx="9644129" cy="585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142" tIns="50071" rIns="100142" bIns="500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Klicken Sie, um die Formate des Vorlagentextes zu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58276" y="6865938"/>
            <a:ext cx="10763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142" tIns="50071" rIns="100142" bIns="50071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pPr>
              <a:defRPr/>
            </a:pPr>
            <a:fld id="{BD32C0EE-A2AF-472D-945C-777A21D43533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219200" y="761999"/>
            <a:ext cx="8782084" cy="71419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CH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3729038" y="3422650"/>
            <a:ext cx="10287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CH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10001284" y="690542"/>
            <a:ext cx="0" cy="2654300"/>
          </a:xfrm>
          <a:prstGeom prst="line">
            <a:avLst/>
          </a:prstGeom>
          <a:noFill/>
          <a:ln w="3175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CH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 flipH="1" flipV="1">
            <a:off x="211102" y="6502400"/>
            <a:ext cx="0" cy="403225"/>
          </a:xfrm>
          <a:prstGeom prst="line">
            <a:avLst/>
          </a:prstGeom>
          <a:noFill/>
          <a:ln w="31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CH"/>
          </a:p>
        </p:txBody>
      </p:sp>
      <p:cxnSp>
        <p:nvCxnSpPr>
          <p:cNvPr id="1034" name="Gerade Verbindung 17"/>
          <p:cNvCxnSpPr>
            <a:cxnSpLocks noChangeShapeType="1"/>
          </p:cNvCxnSpPr>
          <p:nvPr/>
        </p:nvCxnSpPr>
        <p:spPr bwMode="auto">
          <a:xfrm flipV="1">
            <a:off x="142840" y="6834210"/>
            <a:ext cx="9787006" cy="6328"/>
          </a:xfrm>
          <a:prstGeom prst="line">
            <a:avLst/>
          </a:prstGeom>
          <a:noFill/>
          <a:ln w="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4" name="Gerade Verbindung 23"/>
          <p:cNvCxnSpPr/>
          <p:nvPr/>
        </p:nvCxnSpPr>
        <p:spPr bwMode="auto">
          <a:xfrm>
            <a:off x="214278" y="761980"/>
            <a:ext cx="9858444" cy="1"/>
          </a:xfrm>
          <a:prstGeom prst="line">
            <a:avLst/>
          </a:prstGeom>
          <a:noFill/>
          <a:ln w="317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Grafik 12" descr="LogoColorSimpl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682062" y="119038"/>
            <a:ext cx="1334871" cy="5000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6" r:id="rId2"/>
    <p:sldLayoutId id="2147483667" r:id="rId3"/>
    <p:sldLayoutId id="2147483668" r:id="rId4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1001713" rtl="0" eaLnBrk="1" fontAlgn="base" hangingPunct="1">
        <a:spcBef>
          <a:spcPct val="0"/>
        </a:spcBef>
        <a:spcAft>
          <a:spcPct val="0"/>
        </a:spcAft>
        <a:tabLst>
          <a:tab pos="7827963" algn="l"/>
        </a:tabLs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defTabSz="1001713" rtl="0" eaLnBrk="1" fontAlgn="base" hangingPunct="1">
        <a:spcBef>
          <a:spcPct val="0"/>
        </a:spcBef>
        <a:spcAft>
          <a:spcPct val="0"/>
        </a:spcAft>
        <a:tabLst>
          <a:tab pos="7827963" algn="l"/>
        </a:tabLst>
        <a:defRPr sz="2400">
          <a:solidFill>
            <a:schemeClr val="tx2"/>
          </a:solidFill>
          <a:latin typeface="Century Gothic" pitchFamily="34" charset="0"/>
        </a:defRPr>
      </a:lvl2pPr>
      <a:lvl3pPr algn="l" defTabSz="1001713" rtl="0" eaLnBrk="1" fontAlgn="base" hangingPunct="1">
        <a:spcBef>
          <a:spcPct val="0"/>
        </a:spcBef>
        <a:spcAft>
          <a:spcPct val="0"/>
        </a:spcAft>
        <a:tabLst>
          <a:tab pos="7827963" algn="l"/>
        </a:tabLst>
        <a:defRPr sz="2400">
          <a:solidFill>
            <a:schemeClr val="tx2"/>
          </a:solidFill>
          <a:latin typeface="Century Gothic" pitchFamily="34" charset="0"/>
        </a:defRPr>
      </a:lvl3pPr>
      <a:lvl4pPr algn="l" defTabSz="1001713" rtl="0" eaLnBrk="1" fontAlgn="base" hangingPunct="1">
        <a:spcBef>
          <a:spcPct val="0"/>
        </a:spcBef>
        <a:spcAft>
          <a:spcPct val="0"/>
        </a:spcAft>
        <a:tabLst>
          <a:tab pos="7827963" algn="l"/>
        </a:tabLst>
        <a:defRPr sz="2400">
          <a:solidFill>
            <a:schemeClr val="tx2"/>
          </a:solidFill>
          <a:latin typeface="Century Gothic" pitchFamily="34" charset="0"/>
        </a:defRPr>
      </a:lvl4pPr>
      <a:lvl5pPr algn="l" defTabSz="1001713" rtl="0" eaLnBrk="1" fontAlgn="base" hangingPunct="1">
        <a:spcBef>
          <a:spcPct val="0"/>
        </a:spcBef>
        <a:spcAft>
          <a:spcPct val="0"/>
        </a:spcAft>
        <a:tabLst>
          <a:tab pos="7827963" algn="l"/>
        </a:tabLst>
        <a:defRPr sz="2400">
          <a:solidFill>
            <a:schemeClr val="tx2"/>
          </a:solidFill>
          <a:latin typeface="Century Gothic" pitchFamily="34" charset="0"/>
        </a:defRPr>
      </a:lvl5pPr>
      <a:lvl6pPr marL="457200" algn="l" defTabSz="1001713" rtl="0" eaLnBrk="1" fontAlgn="base" hangingPunct="1">
        <a:spcBef>
          <a:spcPct val="0"/>
        </a:spcBef>
        <a:spcAft>
          <a:spcPct val="0"/>
        </a:spcAft>
        <a:tabLst>
          <a:tab pos="7827963" algn="l"/>
        </a:tabLst>
        <a:defRPr sz="2400">
          <a:solidFill>
            <a:schemeClr val="tx2"/>
          </a:solidFill>
          <a:latin typeface="Century Gothic" pitchFamily="34" charset="0"/>
        </a:defRPr>
      </a:lvl6pPr>
      <a:lvl7pPr marL="914400" algn="l" defTabSz="1001713" rtl="0" eaLnBrk="1" fontAlgn="base" hangingPunct="1">
        <a:spcBef>
          <a:spcPct val="0"/>
        </a:spcBef>
        <a:spcAft>
          <a:spcPct val="0"/>
        </a:spcAft>
        <a:tabLst>
          <a:tab pos="7827963" algn="l"/>
        </a:tabLst>
        <a:defRPr sz="2400">
          <a:solidFill>
            <a:schemeClr val="tx2"/>
          </a:solidFill>
          <a:latin typeface="Century Gothic" pitchFamily="34" charset="0"/>
        </a:defRPr>
      </a:lvl7pPr>
      <a:lvl8pPr marL="1371600" algn="l" defTabSz="1001713" rtl="0" eaLnBrk="1" fontAlgn="base" hangingPunct="1">
        <a:spcBef>
          <a:spcPct val="0"/>
        </a:spcBef>
        <a:spcAft>
          <a:spcPct val="0"/>
        </a:spcAft>
        <a:tabLst>
          <a:tab pos="7827963" algn="l"/>
        </a:tabLst>
        <a:defRPr sz="2400">
          <a:solidFill>
            <a:schemeClr val="tx2"/>
          </a:solidFill>
          <a:latin typeface="Century Gothic" pitchFamily="34" charset="0"/>
        </a:defRPr>
      </a:lvl8pPr>
      <a:lvl9pPr marL="1828800" algn="l" defTabSz="1001713" rtl="0" eaLnBrk="1" fontAlgn="base" hangingPunct="1">
        <a:spcBef>
          <a:spcPct val="0"/>
        </a:spcBef>
        <a:spcAft>
          <a:spcPct val="0"/>
        </a:spcAft>
        <a:tabLst>
          <a:tab pos="7827963" algn="l"/>
        </a:tabLst>
        <a:defRPr sz="2400">
          <a:solidFill>
            <a:schemeClr val="tx2"/>
          </a:solidFill>
          <a:latin typeface="Century Gothic" pitchFamily="34" charset="0"/>
        </a:defRPr>
      </a:lvl9pPr>
    </p:titleStyle>
    <p:bodyStyle>
      <a:lvl1pPr marL="292100" indent="-292100" algn="l" defTabSz="10017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65175" indent="-282575" algn="l" defTabSz="10017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1139825" indent="-184150" algn="l" defTabSz="10017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527175" indent="-193675" algn="l" defTabSz="10017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1900238" indent="-182563" algn="l" defTabSz="10017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357438" indent="-182563" algn="l" defTabSz="10017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814638" indent="-182563" algn="l" defTabSz="10017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3271838" indent="-182563" algn="l" defTabSz="10017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3729038" indent="-182563" algn="l" defTabSz="1001713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3"/>
          <p:cNvSpPr>
            <a:spLocks noGrp="1"/>
          </p:cNvSpPr>
          <p:nvPr>
            <p:ph type="ctrTitle"/>
          </p:nvPr>
        </p:nvSpPr>
        <p:spPr>
          <a:xfrm>
            <a:off x="857220" y="1404938"/>
            <a:ext cx="8672543" cy="2214562"/>
          </a:xfrm>
        </p:spPr>
        <p:txBody>
          <a:bodyPr/>
          <a:lstStyle/>
          <a:p>
            <a:r>
              <a:rPr lang="de-CH" sz="4800" dirty="0" smtClean="0">
                <a:latin typeface="Calibri" pitchFamily="34" charset="0"/>
              </a:rPr>
              <a:t>.NET Training</a:t>
            </a:r>
            <a:br>
              <a:rPr lang="de-CH" sz="4800" dirty="0" smtClean="0">
                <a:latin typeface="Calibri" pitchFamily="34" charset="0"/>
              </a:rPr>
            </a:br>
            <a:r>
              <a:rPr lang="de-CH" sz="4800" dirty="0" smtClean="0">
                <a:latin typeface="Calibri" pitchFamily="34" charset="0"/>
              </a:rPr>
              <a:t/>
            </a:r>
            <a:br>
              <a:rPr lang="de-CH" sz="4800" dirty="0" smtClean="0">
                <a:latin typeface="Calibri" pitchFamily="34" charset="0"/>
              </a:rPr>
            </a:br>
            <a:r>
              <a:rPr lang="de-CH" sz="4800" dirty="0" err="1" smtClean="0">
                <a:latin typeface="Calibri" pitchFamily="34" charset="0"/>
              </a:rPr>
              <a:t>Akros</a:t>
            </a:r>
            <a:r>
              <a:rPr lang="de-CH" sz="4800" dirty="0" smtClean="0">
                <a:latin typeface="Calibri" pitchFamily="34" charset="0"/>
              </a:rPr>
              <a:t> AG, Oktober 2010</a:t>
            </a:r>
          </a:p>
        </p:txBody>
      </p:sp>
      <p:sp>
        <p:nvSpPr>
          <p:cNvPr id="3075" name="Untertitel 4"/>
          <p:cNvSpPr>
            <a:spLocks noGrp="1"/>
          </p:cNvSpPr>
          <p:nvPr>
            <p:ph type="subTitle" idx="1"/>
          </p:nvPr>
        </p:nvSpPr>
        <p:spPr>
          <a:xfrm>
            <a:off x="857220" y="3690938"/>
            <a:ext cx="8643969" cy="1224706"/>
          </a:xfrm>
        </p:spPr>
        <p:txBody>
          <a:bodyPr/>
          <a:lstStyle/>
          <a:p>
            <a:endParaRPr lang="de-CH" sz="2800" dirty="0" smtClean="0">
              <a:latin typeface="Calibri" pitchFamily="34" charset="0"/>
            </a:endParaRPr>
          </a:p>
          <a:p>
            <a:endParaRPr lang="de-CH" dirty="0" smtClean="0">
              <a:latin typeface="Calibri" pitchFamily="34" charset="0"/>
            </a:endParaRPr>
          </a:p>
          <a:p>
            <a:r>
              <a:rPr lang="de-CH" dirty="0" smtClean="0">
                <a:latin typeface="Calibri" pitchFamily="34" charset="0"/>
              </a:rPr>
              <a:t>weroSoft GmbH</a:t>
            </a:r>
          </a:p>
          <a:p>
            <a:r>
              <a:rPr lang="de-CH" dirty="0" smtClean="0">
                <a:latin typeface="Calibri" pitchFamily="34" charset="0"/>
              </a:rPr>
              <a:t>Rolf Wenger</a:t>
            </a:r>
          </a:p>
          <a:p>
            <a:endParaRPr lang="de-CH" dirty="0" smtClean="0">
              <a:latin typeface="Calibri" pitchFamily="34" charset="0"/>
            </a:endParaRPr>
          </a:p>
          <a:p>
            <a:r>
              <a:rPr lang="de-CH" dirty="0" smtClean="0">
                <a:latin typeface="Calibri" pitchFamily="34" charset="0"/>
              </a:rPr>
              <a:t>Version 1.0</a:t>
            </a:r>
          </a:p>
        </p:txBody>
      </p:sp>
      <p:sp>
        <p:nvSpPr>
          <p:cNvPr id="3076" name="Foliennummernplatzhalt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defTabSz="1001713"/>
            <a:fld id="{A8688500-B3DD-4167-8FDF-271DBC498F46}" type="slidenum">
              <a:rPr lang="de-CH" smtClean="0"/>
              <a:pPr defTabSz="1001713"/>
              <a:t>1</a:t>
            </a:fld>
            <a:endParaRPr lang="de-CH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2EFB8-677F-434C-AAB6-086B634BDB5C}" type="slidenum">
              <a:rPr lang="de-CH" smtClean="0"/>
              <a:pPr>
                <a:defRPr/>
              </a:pPr>
              <a:t>2</a:t>
            </a:fld>
            <a:endParaRPr lang="de-CH"/>
          </a:p>
        </p:txBody>
      </p:sp>
      <p:sp>
        <p:nvSpPr>
          <p:cNvPr id="5" name="Textfeld 4"/>
          <p:cNvSpPr txBox="1"/>
          <p:nvPr/>
        </p:nvSpPr>
        <p:spPr>
          <a:xfrm>
            <a:off x="1831132" y="2467372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Lambda</a:t>
            </a:r>
            <a:endParaRPr lang="de-CH" dirty="0"/>
          </a:p>
        </p:txBody>
      </p:sp>
      <p:sp>
        <p:nvSpPr>
          <p:cNvPr id="6" name="Textfeld 5"/>
          <p:cNvSpPr txBox="1"/>
          <p:nvPr/>
        </p:nvSpPr>
        <p:spPr>
          <a:xfrm>
            <a:off x="1983532" y="3743771"/>
            <a:ext cx="1653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Entity Framework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5791572" y="3331468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Web Service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4423420" y="2539380"/>
            <a:ext cx="758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C# 4.0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5503540" y="5275684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VS 2010</a:t>
            </a:r>
            <a:endParaRPr lang="de-CH" dirty="0"/>
          </a:p>
        </p:txBody>
      </p:sp>
      <p:sp>
        <p:nvSpPr>
          <p:cNvPr id="10" name="Textfeld 9"/>
          <p:cNvSpPr txBox="1"/>
          <p:nvPr/>
        </p:nvSpPr>
        <p:spPr>
          <a:xfrm>
            <a:off x="1687116" y="5347692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Delegat</a:t>
            </a:r>
            <a:endParaRPr lang="de-CH" dirty="0"/>
          </a:p>
        </p:txBody>
      </p:sp>
      <p:sp>
        <p:nvSpPr>
          <p:cNvPr id="11" name="Textfeld 10"/>
          <p:cNvSpPr txBox="1"/>
          <p:nvPr/>
        </p:nvSpPr>
        <p:spPr>
          <a:xfrm>
            <a:off x="6439644" y="2035324"/>
            <a:ext cx="59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WCF</a:t>
            </a:r>
            <a:endParaRPr lang="de-CH" dirty="0"/>
          </a:p>
        </p:txBody>
      </p:sp>
      <p:sp>
        <p:nvSpPr>
          <p:cNvPr id="12" name="Textfeld 11"/>
          <p:cNvSpPr txBox="1"/>
          <p:nvPr/>
        </p:nvSpPr>
        <p:spPr>
          <a:xfrm>
            <a:off x="4135388" y="4771628"/>
            <a:ext cx="976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Silverlight</a:t>
            </a:r>
            <a:endParaRPr lang="de-CH" dirty="0"/>
          </a:p>
        </p:txBody>
      </p:sp>
      <p:sp>
        <p:nvSpPr>
          <p:cNvPr id="13" name="Textfeld 12"/>
          <p:cNvSpPr txBox="1"/>
          <p:nvPr/>
        </p:nvSpPr>
        <p:spPr>
          <a:xfrm>
            <a:off x="967036" y="4555604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Entity </a:t>
            </a:r>
            <a:r>
              <a:rPr lang="de-CH" dirty="0" err="1" smtClean="0"/>
              <a:t>Object</a:t>
            </a:r>
            <a:endParaRPr lang="de-CH" dirty="0"/>
          </a:p>
        </p:txBody>
      </p:sp>
      <p:sp>
        <p:nvSpPr>
          <p:cNvPr id="14" name="Textfeld 13"/>
          <p:cNvSpPr txBox="1"/>
          <p:nvPr/>
        </p:nvSpPr>
        <p:spPr>
          <a:xfrm>
            <a:off x="2839244" y="1387252"/>
            <a:ext cx="747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POCO</a:t>
            </a:r>
            <a:endParaRPr lang="de-CH" dirty="0"/>
          </a:p>
        </p:txBody>
      </p:sp>
      <p:sp>
        <p:nvSpPr>
          <p:cNvPr id="15" name="Textfeld 14"/>
          <p:cNvSpPr txBox="1"/>
          <p:nvPr/>
        </p:nvSpPr>
        <p:spPr>
          <a:xfrm>
            <a:off x="7807796" y="4771628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MVC</a:t>
            </a:r>
            <a:endParaRPr lang="de-CH" dirty="0"/>
          </a:p>
        </p:txBody>
      </p:sp>
      <p:sp>
        <p:nvSpPr>
          <p:cNvPr id="16" name="Textfeld 15"/>
          <p:cNvSpPr txBox="1"/>
          <p:nvPr/>
        </p:nvSpPr>
        <p:spPr>
          <a:xfrm>
            <a:off x="967036" y="1459260"/>
            <a:ext cx="675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XAML</a:t>
            </a:r>
            <a:endParaRPr lang="de-CH" dirty="0"/>
          </a:p>
        </p:txBody>
      </p:sp>
      <p:sp>
        <p:nvSpPr>
          <p:cNvPr id="17" name="Textfeld 16"/>
          <p:cNvSpPr txBox="1"/>
          <p:nvPr/>
        </p:nvSpPr>
        <p:spPr>
          <a:xfrm>
            <a:off x="3703340" y="6139780"/>
            <a:ext cx="805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JQuery</a:t>
            </a:r>
            <a:endParaRPr lang="de-CH" dirty="0"/>
          </a:p>
        </p:txBody>
      </p:sp>
      <p:sp>
        <p:nvSpPr>
          <p:cNvPr id="18" name="Textfeld 17"/>
          <p:cNvSpPr txBox="1"/>
          <p:nvPr/>
        </p:nvSpPr>
        <p:spPr>
          <a:xfrm>
            <a:off x="4783460" y="4195564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Ajax</a:t>
            </a:r>
            <a:endParaRPr lang="de-CH" dirty="0"/>
          </a:p>
        </p:txBody>
      </p:sp>
      <p:sp>
        <p:nvSpPr>
          <p:cNvPr id="19" name="Textfeld 18"/>
          <p:cNvSpPr txBox="1"/>
          <p:nvPr/>
        </p:nvSpPr>
        <p:spPr>
          <a:xfrm>
            <a:off x="7735788" y="6067772"/>
            <a:ext cx="814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Parallel</a:t>
            </a:r>
            <a:endParaRPr lang="de-CH" dirty="0"/>
          </a:p>
        </p:txBody>
      </p:sp>
      <p:sp>
        <p:nvSpPr>
          <p:cNvPr id="20" name="Textfeld 19"/>
          <p:cNvSpPr txBox="1"/>
          <p:nvPr/>
        </p:nvSpPr>
        <p:spPr>
          <a:xfrm>
            <a:off x="3055268" y="325946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Task</a:t>
            </a:r>
            <a:endParaRPr lang="de-CH" dirty="0"/>
          </a:p>
        </p:txBody>
      </p:sp>
      <p:sp>
        <p:nvSpPr>
          <p:cNvPr id="21" name="Textfeld 20"/>
          <p:cNvSpPr txBox="1"/>
          <p:nvPr/>
        </p:nvSpPr>
        <p:spPr>
          <a:xfrm>
            <a:off x="4495428" y="1819300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Viewstate</a:t>
            </a:r>
            <a:endParaRPr lang="de-CH" dirty="0"/>
          </a:p>
        </p:txBody>
      </p:sp>
      <p:sp>
        <p:nvSpPr>
          <p:cNvPr id="22" name="Textfeld 21"/>
          <p:cNvSpPr txBox="1"/>
          <p:nvPr/>
        </p:nvSpPr>
        <p:spPr>
          <a:xfrm>
            <a:off x="7735788" y="3043436"/>
            <a:ext cx="1359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Sessionobject</a:t>
            </a:r>
            <a:endParaRPr lang="de-CH" dirty="0"/>
          </a:p>
        </p:txBody>
      </p:sp>
      <p:sp>
        <p:nvSpPr>
          <p:cNvPr id="23" name="Textfeld 22"/>
          <p:cNvSpPr txBox="1"/>
          <p:nvPr/>
        </p:nvSpPr>
        <p:spPr>
          <a:xfrm>
            <a:off x="6871692" y="4267572"/>
            <a:ext cx="1293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Seitencache</a:t>
            </a:r>
            <a:endParaRPr lang="de-CH" dirty="0"/>
          </a:p>
        </p:txBody>
      </p:sp>
      <p:sp>
        <p:nvSpPr>
          <p:cNvPr id="24" name="Textfeld 23"/>
          <p:cNvSpPr txBox="1"/>
          <p:nvPr/>
        </p:nvSpPr>
        <p:spPr>
          <a:xfrm>
            <a:off x="1111052" y="6283796"/>
            <a:ext cx="974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Callback</a:t>
            </a:r>
            <a:endParaRPr lang="de-CH" dirty="0"/>
          </a:p>
        </p:txBody>
      </p:sp>
      <p:sp>
        <p:nvSpPr>
          <p:cNvPr id="25" name="Textfeld 24"/>
          <p:cNvSpPr txBox="1"/>
          <p:nvPr/>
        </p:nvSpPr>
        <p:spPr>
          <a:xfrm>
            <a:off x="1255068" y="3043436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Roundtrip</a:t>
            </a:r>
            <a:endParaRPr lang="de-CH" dirty="0"/>
          </a:p>
        </p:txBody>
      </p:sp>
      <p:sp>
        <p:nvSpPr>
          <p:cNvPr id="26" name="Textfeld 25"/>
          <p:cNvSpPr txBox="1"/>
          <p:nvPr/>
        </p:nvSpPr>
        <p:spPr>
          <a:xfrm>
            <a:off x="7879804" y="1459260"/>
            <a:ext cx="5084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Skin</a:t>
            </a:r>
            <a:endParaRPr lang="de-CH" dirty="0"/>
          </a:p>
        </p:txBody>
      </p:sp>
      <p:sp>
        <p:nvSpPr>
          <p:cNvPr id="27" name="Textfeld 26"/>
          <p:cNvSpPr txBox="1"/>
          <p:nvPr/>
        </p:nvSpPr>
        <p:spPr>
          <a:xfrm>
            <a:off x="7951812" y="2611388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Template</a:t>
            </a:r>
            <a:endParaRPr lang="de-CH" dirty="0"/>
          </a:p>
        </p:txBody>
      </p:sp>
      <p:sp>
        <p:nvSpPr>
          <p:cNvPr id="28" name="Textfeld 27"/>
          <p:cNvSpPr txBox="1"/>
          <p:nvPr/>
        </p:nvSpPr>
        <p:spPr>
          <a:xfrm>
            <a:off x="7375748" y="3907532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CSS</a:t>
            </a:r>
            <a:endParaRPr lang="de-CH" dirty="0"/>
          </a:p>
        </p:txBody>
      </p:sp>
      <p:sp>
        <p:nvSpPr>
          <p:cNvPr id="29" name="Textfeld 28"/>
          <p:cNvSpPr txBox="1"/>
          <p:nvPr/>
        </p:nvSpPr>
        <p:spPr>
          <a:xfrm>
            <a:off x="4495428" y="3548063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HTTP Handler</a:t>
            </a:r>
            <a:endParaRPr lang="de-CH" dirty="0"/>
          </a:p>
        </p:txBody>
      </p:sp>
      <p:sp>
        <p:nvSpPr>
          <p:cNvPr id="30" name="Textfeld 29"/>
          <p:cNvSpPr txBox="1"/>
          <p:nvPr/>
        </p:nvSpPr>
        <p:spPr>
          <a:xfrm>
            <a:off x="1975148" y="2035324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LINQ</a:t>
            </a:r>
            <a:endParaRPr lang="de-CH" dirty="0"/>
          </a:p>
        </p:txBody>
      </p:sp>
      <p:sp>
        <p:nvSpPr>
          <p:cNvPr id="31" name="Textfeld 30"/>
          <p:cNvSpPr txBox="1"/>
          <p:nvPr/>
        </p:nvSpPr>
        <p:spPr>
          <a:xfrm>
            <a:off x="4855468" y="1098550"/>
            <a:ext cx="1382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Datacontract</a:t>
            </a:r>
            <a:endParaRPr lang="de-CH" dirty="0"/>
          </a:p>
        </p:txBody>
      </p:sp>
      <p:sp>
        <p:nvSpPr>
          <p:cNvPr id="32" name="Textfeld 31"/>
          <p:cNvSpPr txBox="1"/>
          <p:nvPr/>
        </p:nvSpPr>
        <p:spPr>
          <a:xfrm>
            <a:off x="5647556" y="6211788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Servicecontract</a:t>
            </a:r>
            <a:endParaRPr lang="de-CH" dirty="0"/>
          </a:p>
        </p:txBody>
      </p:sp>
      <p:sp>
        <p:nvSpPr>
          <p:cNvPr id="33" name="Textfeld 32"/>
          <p:cNvSpPr txBox="1"/>
          <p:nvPr/>
        </p:nvSpPr>
        <p:spPr>
          <a:xfrm>
            <a:off x="3487316" y="5563716"/>
            <a:ext cx="6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SOAP</a:t>
            </a:r>
            <a:endParaRPr lang="de-CH" dirty="0"/>
          </a:p>
        </p:txBody>
      </p:sp>
      <p:sp>
        <p:nvSpPr>
          <p:cNvPr id="34" name="Textfeld 33"/>
          <p:cNvSpPr txBox="1"/>
          <p:nvPr/>
        </p:nvSpPr>
        <p:spPr>
          <a:xfrm>
            <a:off x="2983260" y="4339580"/>
            <a:ext cx="978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Interface</a:t>
            </a:r>
            <a:endParaRPr lang="de-CH" dirty="0"/>
          </a:p>
        </p:txBody>
      </p:sp>
      <p:sp>
        <p:nvSpPr>
          <p:cNvPr id="35" name="Textfeld 34"/>
          <p:cNvSpPr txBox="1"/>
          <p:nvPr/>
        </p:nvSpPr>
        <p:spPr>
          <a:xfrm>
            <a:off x="1687116" y="1098550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Eventhandler</a:t>
            </a:r>
            <a:endParaRPr lang="de-CH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hteck 39"/>
          <p:cNvSpPr/>
          <p:nvPr/>
        </p:nvSpPr>
        <p:spPr bwMode="auto">
          <a:xfrm>
            <a:off x="390525" y="3979540"/>
            <a:ext cx="2448719" cy="2735585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</a:rPr>
              <a:t>Client / Server</a:t>
            </a:r>
          </a:p>
        </p:txBody>
      </p:sp>
      <p:sp>
        <p:nvSpPr>
          <p:cNvPr id="39" name="Rechteck 38"/>
          <p:cNvSpPr/>
          <p:nvPr/>
        </p:nvSpPr>
        <p:spPr bwMode="auto">
          <a:xfrm>
            <a:off x="678557" y="1315244"/>
            <a:ext cx="2376711" cy="1872208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</a:rPr>
              <a:t>Datenbanken</a:t>
            </a:r>
          </a:p>
        </p:txBody>
      </p:sp>
      <p:sp>
        <p:nvSpPr>
          <p:cNvPr id="37" name="Rechteck 36"/>
          <p:cNvSpPr/>
          <p:nvPr/>
        </p:nvSpPr>
        <p:spPr bwMode="auto">
          <a:xfrm>
            <a:off x="7519764" y="1459260"/>
            <a:ext cx="1872208" cy="1296144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</a:rPr>
              <a:t>Neue Techniken</a:t>
            </a:r>
          </a:p>
        </p:txBody>
      </p:sp>
      <p:sp>
        <p:nvSpPr>
          <p:cNvPr id="36" name="Rechteck 35"/>
          <p:cNvSpPr/>
          <p:nvPr/>
        </p:nvSpPr>
        <p:spPr bwMode="auto">
          <a:xfrm>
            <a:off x="3847356" y="1603276"/>
            <a:ext cx="2592288" cy="3600400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</a:rPr>
              <a:t>ASP.NET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2EFB8-677F-434C-AAB6-086B634BDB5C}" type="slidenum">
              <a:rPr lang="de-CH" smtClean="0"/>
              <a:pPr>
                <a:defRPr/>
              </a:pPr>
              <a:t>3</a:t>
            </a:fld>
            <a:endParaRPr lang="de-CH"/>
          </a:p>
        </p:txBody>
      </p:sp>
      <p:sp>
        <p:nvSpPr>
          <p:cNvPr id="6" name="Textfeld 5"/>
          <p:cNvSpPr txBox="1"/>
          <p:nvPr/>
        </p:nvSpPr>
        <p:spPr>
          <a:xfrm>
            <a:off x="956028" y="2035324"/>
            <a:ext cx="1653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Entity Framework</a:t>
            </a:r>
            <a:endParaRPr lang="de-CH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823020" y="4939646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Web Service</a:t>
            </a:r>
            <a:endParaRPr lang="de-CH" b="1" dirty="0"/>
          </a:p>
        </p:txBody>
      </p:sp>
      <p:sp>
        <p:nvSpPr>
          <p:cNvPr id="11" name="Textfeld 10"/>
          <p:cNvSpPr txBox="1"/>
          <p:nvPr/>
        </p:nvSpPr>
        <p:spPr>
          <a:xfrm>
            <a:off x="823020" y="4675617"/>
            <a:ext cx="59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WCF</a:t>
            </a:r>
            <a:endParaRPr lang="de-CH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7879804" y="1963316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Silverlight</a:t>
            </a:r>
            <a:endParaRPr lang="de-CH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956028" y="1747292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Entity </a:t>
            </a:r>
            <a:r>
              <a:rPr lang="de-CH" b="1" dirty="0" err="1" smtClean="0"/>
              <a:t>Object</a:t>
            </a:r>
            <a:endParaRPr lang="de-CH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967036" y="2591643"/>
            <a:ext cx="747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POCO</a:t>
            </a:r>
            <a:endParaRPr lang="de-CH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4423420" y="4027543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MVC</a:t>
            </a:r>
            <a:endParaRPr lang="de-CH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7879804" y="1747292"/>
            <a:ext cx="675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XAML</a:t>
            </a:r>
            <a:endParaRPr lang="de-CH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4423420" y="4555604"/>
            <a:ext cx="805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/>
              <a:t>JQuery</a:t>
            </a:r>
            <a:endParaRPr lang="de-CH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4423420" y="3499485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Ajax</a:t>
            </a:r>
            <a:endParaRPr lang="de-CH" b="1" dirty="0"/>
          </a:p>
        </p:txBody>
      </p:sp>
      <p:sp>
        <p:nvSpPr>
          <p:cNvPr id="21" name="Textfeld 20"/>
          <p:cNvSpPr txBox="1"/>
          <p:nvPr/>
        </p:nvSpPr>
        <p:spPr>
          <a:xfrm>
            <a:off x="4423420" y="2443369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/>
              <a:t>Viewstate</a:t>
            </a:r>
            <a:endParaRPr lang="de-CH" b="1" dirty="0"/>
          </a:p>
        </p:txBody>
      </p:sp>
      <p:sp>
        <p:nvSpPr>
          <p:cNvPr id="22" name="Textfeld 21"/>
          <p:cNvSpPr txBox="1"/>
          <p:nvPr/>
        </p:nvSpPr>
        <p:spPr>
          <a:xfrm>
            <a:off x="4423420" y="3235456"/>
            <a:ext cx="1382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/>
              <a:t>Sessionobject</a:t>
            </a:r>
            <a:endParaRPr lang="de-CH" b="1" dirty="0"/>
          </a:p>
        </p:txBody>
      </p:sp>
      <p:sp>
        <p:nvSpPr>
          <p:cNvPr id="23" name="Textfeld 22"/>
          <p:cNvSpPr txBox="1"/>
          <p:nvPr/>
        </p:nvSpPr>
        <p:spPr>
          <a:xfrm>
            <a:off x="4423420" y="3763514"/>
            <a:ext cx="1293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Seitencache</a:t>
            </a:r>
            <a:endParaRPr lang="de-CH" b="1" dirty="0"/>
          </a:p>
        </p:txBody>
      </p:sp>
      <p:sp>
        <p:nvSpPr>
          <p:cNvPr id="24" name="Textfeld 23"/>
          <p:cNvSpPr txBox="1"/>
          <p:nvPr/>
        </p:nvSpPr>
        <p:spPr>
          <a:xfrm>
            <a:off x="823020" y="5995764"/>
            <a:ext cx="986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Callback</a:t>
            </a:r>
            <a:endParaRPr lang="de-CH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823020" y="5203675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/>
              <a:t>Roundtrip</a:t>
            </a:r>
            <a:endParaRPr lang="de-CH" b="1" dirty="0"/>
          </a:p>
        </p:txBody>
      </p:sp>
      <p:sp>
        <p:nvSpPr>
          <p:cNvPr id="26" name="Textfeld 25"/>
          <p:cNvSpPr txBox="1"/>
          <p:nvPr/>
        </p:nvSpPr>
        <p:spPr>
          <a:xfrm>
            <a:off x="4423420" y="4291572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Skin</a:t>
            </a:r>
            <a:endParaRPr lang="de-CH" b="1" dirty="0"/>
          </a:p>
        </p:txBody>
      </p:sp>
      <p:sp>
        <p:nvSpPr>
          <p:cNvPr id="27" name="Textfeld 26"/>
          <p:cNvSpPr txBox="1"/>
          <p:nvPr/>
        </p:nvSpPr>
        <p:spPr>
          <a:xfrm>
            <a:off x="7879804" y="2179340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Template</a:t>
            </a:r>
            <a:endParaRPr lang="de-CH" b="1" dirty="0"/>
          </a:p>
        </p:txBody>
      </p:sp>
      <p:sp>
        <p:nvSpPr>
          <p:cNvPr id="28" name="Textfeld 27"/>
          <p:cNvSpPr txBox="1"/>
          <p:nvPr/>
        </p:nvSpPr>
        <p:spPr>
          <a:xfrm>
            <a:off x="4423420" y="2971427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CSS</a:t>
            </a:r>
            <a:endParaRPr lang="de-CH" b="1" dirty="0"/>
          </a:p>
        </p:txBody>
      </p:sp>
      <p:sp>
        <p:nvSpPr>
          <p:cNvPr id="29" name="Textfeld 28"/>
          <p:cNvSpPr txBox="1"/>
          <p:nvPr/>
        </p:nvSpPr>
        <p:spPr>
          <a:xfrm>
            <a:off x="4423420" y="2707398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HTTP Handler</a:t>
            </a:r>
            <a:endParaRPr lang="de-CH" b="1" dirty="0"/>
          </a:p>
        </p:txBody>
      </p:sp>
      <p:sp>
        <p:nvSpPr>
          <p:cNvPr id="30" name="Textfeld 29"/>
          <p:cNvSpPr txBox="1"/>
          <p:nvPr/>
        </p:nvSpPr>
        <p:spPr>
          <a:xfrm>
            <a:off x="956028" y="2323356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LINQ</a:t>
            </a:r>
            <a:endParaRPr lang="de-CH" b="1" dirty="0"/>
          </a:p>
        </p:txBody>
      </p:sp>
      <p:sp>
        <p:nvSpPr>
          <p:cNvPr id="31" name="Textfeld 30"/>
          <p:cNvSpPr txBox="1"/>
          <p:nvPr/>
        </p:nvSpPr>
        <p:spPr>
          <a:xfrm>
            <a:off x="823020" y="4411588"/>
            <a:ext cx="1382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/>
              <a:t>Datacontract</a:t>
            </a:r>
            <a:endParaRPr lang="de-CH" b="1" dirty="0"/>
          </a:p>
        </p:txBody>
      </p:sp>
      <p:sp>
        <p:nvSpPr>
          <p:cNvPr id="32" name="Textfeld 31"/>
          <p:cNvSpPr txBox="1"/>
          <p:nvPr/>
        </p:nvSpPr>
        <p:spPr>
          <a:xfrm>
            <a:off x="823020" y="5467704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/>
              <a:t>Servicecontract</a:t>
            </a:r>
            <a:endParaRPr lang="de-CH" b="1" dirty="0"/>
          </a:p>
        </p:txBody>
      </p:sp>
      <p:sp>
        <p:nvSpPr>
          <p:cNvPr id="33" name="Textfeld 32"/>
          <p:cNvSpPr txBox="1"/>
          <p:nvPr/>
        </p:nvSpPr>
        <p:spPr>
          <a:xfrm>
            <a:off x="823020" y="5731733"/>
            <a:ext cx="6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SOAP</a:t>
            </a:r>
            <a:endParaRPr lang="de-CH" b="1" dirty="0"/>
          </a:p>
        </p:txBody>
      </p:sp>
      <p:sp>
        <p:nvSpPr>
          <p:cNvPr id="35" name="Textfeld 34"/>
          <p:cNvSpPr txBox="1"/>
          <p:nvPr/>
        </p:nvSpPr>
        <p:spPr>
          <a:xfrm>
            <a:off x="4423420" y="2179340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Eventhandler</a:t>
            </a:r>
            <a:endParaRPr lang="de-CH" b="1" dirty="0"/>
          </a:p>
        </p:txBody>
      </p:sp>
      <p:sp>
        <p:nvSpPr>
          <p:cNvPr id="38" name="Rechteck 37"/>
          <p:cNvSpPr/>
          <p:nvPr/>
        </p:nvSpPr>
        <p:spPr bwMode="auto">
          <a:xfrm>
            <a:off x="7231732" y="3548062"/>
            <a:ext cx="1944216" cy="2807741"/>
          </a:xfrm>
          <a:prstGeom prst="rect">
            <a:avLst/>
          </a:prstGeom>
          <a:solidFill>
            <a:srgbClr val="FFFFCC"/>
          </a:solidFill>
          <a:ln w="31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</a:rPr>
              <a:t>.NET 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</a:rPr>
              <a:t>4.0</a:t>
            </a:r>
            <a:endParaRPr kumimoji="0" lang="de-CH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 Gothic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735788" y="4123556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Lambda</a:t>
            </a:r>
            <a:endParaRPr lang="de-CH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7735788" y="4399587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C</a:t>
            </a:r>
            <a:r>
              <a:rPr lang="de-CH" b="1" smtClean="0"/>
              <a:t># 4.0</a:t>
            </a:r>
            <a:endParaRPr lang="de-CH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7735788" y="4951649"/>
            <a:ext cx="848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VS 2010</a:t>
            </a:r>
            <a:endParaRPr lang="de-CH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7735788" y="5503711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Delegat</a:t>
            </a:r>
            <a:endParaRPr lang="de-CH" b="1" dirty="0"/>
          </a:p>
        </p:txBody>
      </p:sp>
      <p:sp>
        <p:nvSpPr>
          <p:cNvPr id="19" name="Textfeld 18"/>
          <p:cNvSpPr txBox="1"/>
          <p:nvPr/>
        </p:nvSpPr>
        <p:spPr>
          <a:xfrm>
            <a:off x="7735788" y="5227680"/>
            <a:ext cx="8258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Parallel</a:t>
            </a:r>
            <a:endParaRPr lang="de-CH" b="1" dirty="0"/>
          </a:p>
        </p:txBody>
      </p:sp>
      <p:sp>
        <p:nvSpPr>
          <p:cNvPr id="20" name="Textfeld 19"/>
          <p:cNvSpPr txBox="1"/>
          <p:nvPr/>
        </p:nvSpPr>
        <p:spPr>
          <a:xfrm>
            <a:off x="7735788" y="4675618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Task</a:t>
            </a:r>
            <a:endParaRPr lang="de-CH" b="1" dirty="0"/>
          </a:p>
        </p:txBody>
      </p:sp>
      <p:sp>
        <p:nvSpPr>
          <p:cNvPr id="34" name="Textfeld 33"/>
          <p:cNvSpPr txBox="1"/>
          <p:nvPr/>
        </p:nvSpPr>
        <p:spPr>
          <a:xfrm>
            <a:off x="7735788" y="5779740"/>
            <a:ext cx="978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Interface</a:t>
            </a:r>
            <a:endParaRPr lang="de-CH" b="1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11452" y="1362006"/>
            <a:ext cx="5184576" cy="4849782"/>
          </a:xfrm>
        </p:spPr>
        <p:txBody>
          <a:bodyPr/>
          <a:lstStyle/>
          <a:p>
            <a:r>
              <a:rPr lang="de-CH" dirty="0" smtClean="0"/>
              <a:t>Wissen in Bezug auf die Neuerungen </a:t>
            </a:r>
            <a:r>
              <a:rPr lang="de-CH" dirty="0" smtClean="0"/>
              <a:t>.NET 4.0 erwerben / festigen</a:t>
            </a:r>
            <a:endParaRPr lang="de-CH" dirty="0" smtClean="0"/>
          </a:p>
          <a:p>
            <a:endParaRPr lang="de-CH" dirty="0" smtClean="0"/>
          </a:p>
          <a:p>
            <a:r>
              <a:rPr lang="de-CH" dirty="0" smtClean="0"/>
              <a:t>Selbständig ein ASP.NET Projekt durchführen können</a:t>
            </a:r>
          </a:p>
          <a:p>
            <a:endParaRPr lang="de-CH" dirty="0" smtClean="0"/>
          </a:p>
          <a:p>
            <a:r>
              <a:rPr lang="de-CH" dirty="0" smtClean="0"/>
              <a:t>Wissen um das Zusammenspiel von ASP.NET und Background-Services sensibilisieren</a:t>
            </a:r>
          </a:p>
          <a:p>
            <a:endParaRPr lang="de-CH" dirty="0" smtClean="0"/>
          </a:p>
          <a:p>
            <a:r>
              <a:rPr lang="de-CH" dirty="0" smtClean="0"/>
              <a:t>Grundkenntnisse Entity Framework erwerben</a:t>
            </a:r>
          </a:p>
          <a:p>
            <a:endParaRPr lang="de-CH" dirty="0" smtClean="0"/>
          </a:p>
          <a:p>
            <a:r>
              <a:rPr lang="de-CH" dirty="0" smtClean="0"/>
              <a:t>Grundkenntnisse WCF Services erwerben</a:t>
            </a:r>
          </a:p>
          <a:p>
            <a:endParaRPr lang="de-CH" dirty="0" smtClean="0"/>
          </a:p>
          <a:p>
            <a:r>
              <a:rPr lang="de-CH" dirty="0" smtClean="0"/>
              <a:t>Grundkenntnisse Silverlight erwerben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2EFB8-677F-434C-AAB6-086B634BDB5C}" type="slidenum">
              <a:rPr lang="de-CH" smtClean="0"/>
              <a:pPr>
                <a:defRPr/>
              </a:pPr>
              <a:t>4</a:t>
            </a:fld>
            <a:endParaRPr lang="de-CH"/>
          </a:p>
        </p:txBody>
      </p:sp>
      <p:pic>
        <p:nvPicPr>
          <p:cNvPr id="5" name="Picture 3" descr="C:\Users\Rolf.WEROSOFT\AppData\Local\Microsoft\Windows\Temporary Internet Files\Content.IE5\PZWC5VB4\MPj03988630000[1].jpg"/>
          <p:cNvPicPr>
            <a:picLocks noChangeAspect="1" noChangeArrowheads="1"/>
          </p:cNvPicPr>
          <p:nvPr/>
        </p:nvPicPr>
        <p:blipFill>
          <a:blip r:embed="rId2" cstate="print"/>
          <a:srcRect r="19172"/>
          <a:stretch>
            <a:fillRect/>
          </a:stretch>
        </p:blipFill>
        <p:spPr bwMode="auto">
          <a:xfrm>
            <a:off x="534988" y="1747292"/>
            <a:ext cx="3071834" cy="2714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03340" y="904856"/>
            <a:ext cx="6226505" cy="5857894"/>
          </a:xfrm>
        </p:spPr>
        <p:txBody>
          <a:bodyPr/>
          <a:lstStyle/>
          <a:p>
            <a:r>
              <a:rPr lang="de-CH" dirty="0" smtClean="0"/>
              <a:t>Rolf Wenger, weroSoft GmbH</a:t>
            </a:r>
          </a:p>
          <a:p>
            <a:endParaRPr lang="de-CH" dirty="0" smtClean="0"/>
          </a:p>
          <a:p>
            <a:r>
              <a:rPr lang="de-CH" dirty="0" smtClean="0"/>
              <a:t>Softwareentwicklung ist seit 20 Jahren meine Berufung</a:t>
            </a:r>
          </a:p>
          <a:p>
            <a:r>
              <a:rPr lang="de-CH" dirty="0" smtClean="0"/>
              <a:t>.NET ist meine Passion</a:t>
            </a:r>
          </a:p>
          <a:p>
            <a:endParaRPr lang="de-CH" dirty="0" smtClean="0"/>
          </a:p>
          <a:p>
            <a:r>
              <a:rPr lang="de-CH" dirty="0" smtClean="0"/>
              <a:t>Was mache ich wenn ich gerade nicht referiere?</a:t>
            </a:r>
          </a:p>
          <a:p>
            <a:pPr lvl="1"/>
            <a:r>
              <a:rPr lang="de-CH" dirty="0" smtClean="0"/>
              <a:t>Software entwickeln, zur Zeit in einem grossen, internationalen Projekt. Natürlich mit .NET!</a:t>
            </a:r>
          </a:p>
          <a:p>
            <a:pPr lvl="1"/>
            <a:r>
              <a:rPr lang="de-CH" dirty="0" smtClean="0"/>
              <a:t>Bücher schreiben (Neuauflage des "Handbuchs der .NET-Programmierung" in 3 Bänden)</a:t>
            </a:r>
          </a:p>
          <a:p>
            <a:pPr lvl="1"/>
            <a:r>
              <a:rPr lang="de-CH" dirty="0" smtClean="0"/>
              <a:t>Die nächsten Kurse vorbereiten</a:t>
            </a:r>
          </a:p>
          <a:p>
            <a:pPr lvl="1"/>
            <a:endParaRPr lang="de-CH" dirty="0" smtClean="0"/>
          </a:p>
          <a:p>
            <a:r>
              <a:rPr lang="de-CH" dirty="0" smtClean="0"/>
              <a:t>Wo lebe ich?</a:t>
            </a:r>
          </a:p>
          <a:p>
            <a:pPr lvl="1"/>
            <a:r>
              <a:rPr lang="de-CH" dirty="0" smtClean="0"/>
              <a:t>Mit meiner Familie in Ostermundigen</a:t>
            </a:r>
          </a:p>
          <a:p>
            <a:endParaRPr lang="de-CH" dirty="0" smtClean="0"/>
          </a:p>
          <a:p>
            <a:r>
              <a:rPr lang="de-CH" dirty="0" smtClean="0"/>
              <a:t>Wenn ihr Fragen habt:</a:t>
            </a:r>
          </a:p>
          <a:p>
            <a:pPr>
              <a:buNone/>
            </a:pPr>
            <a:r>
              <a:rPr lang="de-CH" dirty="0" smtClean="0"/>
              <a:t>	rolf.wenger@weroSoft.net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2EFB8-677F-434C-AAB6-086B634BDB5C}" type="slidenum">
              <a:rPr lang="de-CH" smtClean="0"/>
              <a:pPr>
                <a:defRPr/>
              </a:pPr>
              <a:t>5</a:t>
            </a:fld>
            <a:endParaRPr lang="de-CH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004" y="1243236"/>
            <a:ext cx="1806201" cy="4016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Präsentatio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CC"/>
        </a:solidFill>
        <a:ln w="3175" cap="flat" cmpd="sng" algn="ctr">
          <a:solidFill>
            <a:srgbClr val="C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5DACDE83C84774FA17A7BDDA3BF96B5" ma:contentTypeVersion="0" ma:contentTypeDescription="Ein neues Dokument erstellen." ma:contentTypeScope="" ma:versionID="3a4f055fa18beef52ac9b14210ad3782">
  <xsd:schema xmlns:xsd="http://www.w3.org/2001/XMLSchema" xmlns:p="http://schemas.microsoft.com/office/2006/metadata/properties" targetNamespace="http://schemas.microsoft.com/office/2006/metadata/properties" ma:root="true" ma:fieldsID="246f02dd96380beb4f7cdcce14d77f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368E4C-6B4F-4A64-AE3D-7E0B9515BD7A}"/>
</file>

<file path=customXml/itemProps2.xml><?xml version="1.0" encoding="utf-8"?>
<ds:datastoreItem xmlns:ds="http://schemas.openxmlformats.org/officeDocument/2006/customXml" ds:itemID="{2154E87E-4E7B-490E-9C24-22AA094E1448}"/>
</file>

<file path=customXml/itemProps3.xml><?xml version="1.0" encoding="utf-8"?>
<ds:datastoreItem xmlns:ds="http://schemas.openxmlformats.org/officeDocument/2006/customXml" ds:itemID="{B8F3C224-7F8D-4E00-8436-32762DB0A856}"/>
</file>

<file path=docProps/app.xml><?xml version="1.0" encoding="utf-8"?>
<Properties xmlns="http://schemas.openxmlformats.org/officeDocument/2006/extended-properties" xmlns:vt="http://schemas.openxmlformats.org/officeDocument/2006/docPropsVTypes">
  <Template>StandardPräsentation</Template>
  <TotalTime>0</TotalTime>
  <Words>214</Words>
  <Application>Microsoft Office PowerPoint</Application>
  <PresentationFormat>Benutzerdefiniert</PresentationFormat>
  <Paragraphs>105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StandardPräsentation</vt:lpstr>
      <vt:lpstr>.NET Training  Akros AG, Oktober 2010</vt:lpstr>
      <vt:lpstr>Folie 2</vt:lpstr>
      <vt:lpstr>Folie 3</vt:lpstr>
      <vt:lpstr>Folie 4</vt:lpstr>
      <vt:lpstr>Folie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.NET Training</dc:title>
  <dc:creator>Rolf Wenger</dc:creator>
  <cp:lastModifiedBy>Rolf Wenger</cp:lastModifiedBy>
  <cp:revision>470</cp:revision>
  <dcterms:created xsi:type="dcterms:W3CDTF">2010-03-19T20:25:17Z</dcterms:created>
  <dcterms:modified xsi:type="dcterms:W3CDTF">2010-10-16T10:10:00Z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0x01010015DACDE83C84774FA17A7BDDA3BF96B5</vt:lpwstr>
  </property>
</Properties>
</file>