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3"/>
  </p:notesMasterIdLst>
  <p:handoutMasterIdLst>
    <p:handoutMasterId r:id="rId14"/>
  </p:handoutMasterIdLst>
  <p:sldIdLst>
    <p:sldId id="272" r:id="rId2"/>
    <p:sldId id="270" r:id="rId3"/>
    <p:sldId id="260" r:id="rId4"/>
    <p:sldId id="261" r:id="rId5"/>
    <p:sldId id="269" r:id="rId6"/>
    <p:sldId id="259" r:id="rId7"/>
    <p:sldId id="267" r:id="rId8"/>
    <p:sldId id="262" r:id="rId9"/>
    <p:sldId id="268" r:id="rId10"/>
    <p:sldId id="265" r:id="rId11"/>
    <p:sldId id="266" r:id="rId12"/>
  </p:sldIdLst>
  <p:sldSz cx="9144000" cy="6858000" type="screen4x3"/>
  <p:notesSz cx="6569075" cy="9356725"/>
  <p:custShowLst>
    <p:custShow name="Gärtner" id="0">
      <p:sldLst>
        <p:sld r:id="rId4"/>
        <p:sld r:id="rId5"/>
        <p:sld r:id="rId6"/>
        <p:sld r:id="rId9"/>
        <p:sld r:id="rId11"/>
        <p:sld r:id="rId12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accent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7" autoAdjust="0"/>
    <p:restoredTop sz="78947" autoAdjust="0"/>
  </p:normalViewPr>
  <p:slideViewPr>
    <p:cSldViewPr>
      <p:cViewPr varScale="1">
        <p:scale>
          <a:sx n="58" d="100"/>
          <a:sy n="58" d="100"/>
        </p:scale>
        <p:origin x="-42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72" y="162"/>
      </p:cViewPr>
      <p:guideLst>
        <p:guide orient="horz" pos="2947"/>
        <p:guide pos="20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1.xml"/><Relationship Id="rId3" Type="http://schemas.openxmlformats.org/officeDocument/2006/relationships/slide" Target="slides/slide5.xml"/><Relationship Id="rId7" Type="http://schemas.openxmlformats.org/officeDocument/2006/relationships/slide" Target="slides/slide10.xml"/><Relationship Id="rId2" Type="http://schemas.openxmlformats.org/officeDocument/2006/relationships/slide" Target="slides/slide4.xml"/><Relationship Id="rId1" Type="http://schemas.openxmlformats.org/officeDocument/2006/relationships/slide" Target="slides/slide3.xml"/><Relationship Id="rId6" Type="http://schemas.openxmlformats.org/officeDocument/2006/relationships/slide" Target="slides/slide8.xml"/><Relationship Id="rId5" Type="http://schemas.openxmlformats.org/officeDocument/2006/relationships/slide" Target="slides/slide7.xml"/><Relationship Id="rId4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675721561969439E-2"/>
          <c:y val="2.7777777777777779E-3"/>
          <c:w val="0.93039049235993199"/>
          <c:h val="0.8333333333333333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Ost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2100" mc:Ignorable="a14" a14:legacySpreadsheetColorIndex="24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009900" mc:Ignorable="a14" a14:legacySpreadsheetColorIndex="24"/>
                </a:gs>
                <a:gs pos="100000">
                  <a:srgbClr xmlns:mc="http://schemas.openxmlformats.org/markup-compatibility/2006" xmlns:a14="http://schemas.microsoft.com/office/drawing/2010/main" val="002100" mc:Ignorable="a14" a14:legacySpreadsheetColorIndex="24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25379">
              <a:noFill/>
            </a:ln>
          </c:spPr>
          <c:invertIfNegative val="0"/>
          <c:dLbls>
            <c:spPr>
              <a:noFill/>
              <a:ln w="25379">
                <a:noFill/>
              </a:ln>
            </c:spPr>
            <c:txPr>
              <a:bodyPr/>
              <a:lstStyle/>
              <a:p>
                <a:pPr>
                  <a:defRPr sz="1524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1980</c:v>
                </c:pt>
                <c:pt idx="1">
                  <c:v>1985</c:v>
                </c:pt>
                <c:pt idx="2">
                  <c:v>1990</c:v>
                </c:pt>
                <c:pt idx="3">
                  <c:v>1995</c:v>
                </c:pt>
                <c:pt idx="4">
                  <c:v>2000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20</c:v>
                </c:pt>
                <c:pt idx="1">
                  <c:v>24</c:v>
                </c:pt>
                <c:pt idx="2">
                  <c:v>28</c:v>
                </c:pt>
                <c:pt idx="3">
                  <c:v>35</c:v>
                </c:pt>
                <c:pt idx="4">
                  <c:v>40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Nord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370B00" mc:Ignorable="a14" a14:legacySpreadsheetColorIndex="26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FF3300" mc:Ignorable="a14" a14:legacySpreadsheetColorIndex="26"/>
                </a:gs>
                <a:gs pos="100000">
                  <a:srgbClr xmlns:mc="http://schemas.openxmlformats.org/markup-compatibility/2006" xmlns:a14="http://schemas.microsoft.com/office/drawing/2010/main" val="370B00" mc:Ignorable="a14" a14:legacySpreadsheetColorIndex="26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25379">
              <a:noFill/>
            </a:ln>
          </c:spPr>
          <c:invertIfNegative val="0"/>
          <c:dLbls>
            <c:spPr>
              <a:noFill/>
              <a:ln w="25379">
                <a:noFill/>
              </a:ln>
            </c:spPr>
            <c:txPr>
              <a:bodyPr/>
              <a:lstStyle/>
              <a:p>
                <a:pPr>
                  <a:defRPr sz="1524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1980</c:v>
                </c:pt>
                <c:pt idx="1">
                  <c:v>1985</c:v>
                </c:pt>
                <c:pt idx="2">
                  <c:v>1990</c:v>
                </c:pt>
                <c:pt idx="3">
                  <c:v>1995</c:v>
                </c:pt>
                <c:pt idx="4">
                  <c:v>2000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10</c:v>
                </c:pt>
                <c:pt idx="1">
                  <c:v>12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3192192"/>
        <c:axId val="58144640"/>
      </c:barChart>
      <c:catAx>
        <c:axId val="53192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17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2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581446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81446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3192192"/>
        <c:crosses val="autoZero"/>
        <c:crossBetween val="between"/>
      </c:valAx>
      <c:spPr>
        <a:noFill/>
        <a:ln w="2537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295081967213116E-2"/>
          <c:y val="0.15779467680608364"/>
          <c:w val="0.9436475409836067"/>
          <c:h val="0.6749049429657794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(Anbau in ha)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2100" mc:Ignorable="a14" a14:legacySpreadsheetColorIndex="24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009900" mc:Ignorable="a14" a14:legacySpreadsheetColorIndex="24"/>
                </a:gs>
                <a:gs pos="100000">
                  <a:srgbClr xmlns:mc="http://schemas.openxmlformats.org/markup-compatibility/2006" xmlns:a14="http://schemas.microsoft.com/office/drawing/2010/main" val="002100" mc:Ignorable="a14" a14:legacySpreadsheetColorIndex="24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25400">
              <a:noFill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1970</c:v>
                </c:pt>
                <c:pt idx="1">
                  <c:v>1980</c:v>
                </c:pt>
                <c:pt idx="2">
                  <c:v>1990</c:v>
                </c:pt>
                <c:pt idx="3">
                  <c:v>2000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</c:v>
                </c:pt>
                <c:pt idx="1">
                  <c:v>32</c:v>
                </c:pt>
                <c:pt idx="2">
                  <c:v>60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93090560"/>
        <c:axId val="93111424"/>
      </c:barChart>
      <c:catAx>
        <c:axId val="93090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50" b="1" i="0" u="none" strike="noStrike" baseline="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pPr>
            <a:endParaRPr lang="de-DE"/>
          </a:p>
        </c:txPr>
        <c:crossAx val="931114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31114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930905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de-D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46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099" tIns="44550" rIns="89099" bIns="44550" numCol="1" anchor="t" anchorCtr="0" compatLnSpc="1">
            <a:prstTxWarp prst="textNoShape">
              <a:avLst/>
            </a:prstTxWarp>
          </a:bodyPr>
          <a:lstStyle>
            <a:lvl1pPr defTabSz="890588">
              <a:defRPr sz="1200"/>
            </a:lvl1pPr>
          </a:lstStyle>
          <a:p>
            <a:endParaRPr lang="de-DE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22688" y="0"/>
            <a:ext cx="28463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099" tIns="44550" rIns="89099" bIns="44550" numCol="1" anchor="t" anchorCtr="0" compatLnSpc="1">
            <a:prstTxWarp prst="textNoShape">
              <a:avLst/>
            </a:prstTxWarp>
          </a:bodyPr>
          <a:lstStyle>
            <a:lvl1pPr algn="r" defTabSz="890588">
              <a:defRPr sz="1200"/>
            </a:lvl1pPr>
          </a:lstStyle>
          <a:p>
            <a:endParaRPr lang="de-DE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7613"/>
            <a:ext cx="28463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099" tIns="44550" rIns="89099" bIns="44550" numCol="1" anchor="b" anchorCtr="0" compatLnSpc="1">
            <a:prstTxWarp prst="textNoShape">
              <a:avLst/>
            </a:prstTxWarp>
          </a:bodyPr>
          <a:lstStyle>
            <a:lvl1pPr defTabSz="890588">
              <a:defRPr sz="1200"/>
            </a:lvl1pPr>
          </a:lstStyle>
          <a:p>
            <a:endParaRPr lang="de-DE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22688" y="8837613"/>
            <a:ext cx="28463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099" tIns="44550" rIns="89099" bIns="44550" numCol="1" anchor="b" anchorCtr="0" compatLnSpc="1">
            <a:prstTxWarp prst="textNoShape">
              <a:avLst/>
            </a:prstTxWarp>
          </a:bodyPr>
          <a:lstStyle>
            <a:lvl1pPr algn="r" defTabSz="890588">
              <a:defRPr sz="1200"/>
            </a:lvl1pPr>
          </a:lstStyle>
          <a:p>
            <a:fld id="{6CABB62A-71F8-4CCD-92F6-FB4FB8F73AF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645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46388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21100" y="0"/>
            <a:ext cx="2846388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501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46150" y="701675"/>
            <a:ext cx="4676775" cy="3508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57225" y="4445000"/>
            <a:ext cx="5254625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86825"/>
            <a:ext cx="2846388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21100" y="8886825"/>
            <a:ext cx="2846388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2DF84C5-3EBF-4B13-ABDB-0955B355F1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91573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AF9D6-4B64-4473-BC14-96FF80AE685C}" type="slidenum">
              <a:rPr lang="de-DE"/>
              <a:pPr/>
              <a:t>1</a:t>
            </a:fld>
            <a:endParaRPr lang="de-DE"/>
          </a:p>
        </p:txBody>
      </p:sp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400" b="1" i="1"/>
              <a:t>Begrüßung:</a:t>
            </a:r>
            <a:r>
              <a:rPr lang="de-DE" sz="1400"/>
              <a:t> </a:t>
            </a:r>
          </a:p>
          <a:p>
            <a:r>
              <a:rPr lang="de-DE" sz="1400"/>
              <a:t>Meine Damen und Herren, </a:t>
            </a:r>
            <a:br>
              <a:rPr lang="de-DE" sz="1400"/>
            </a:br>
            <a:r>
              <a:rPr lang="de-DE" sz="1400"/>
              <a:t>willkommen beim monatlichen Treffen der südwürttembergischen Staudengärtner, bei dem es heute um den beliebten Bambus geht. </a:t>
            </a:r>
          </a:p>
          <a:p>
            <a:r>
              <a:rPr lang="de-DE" sz="1400"/>
              <a:t>Die folgenden Themen stehen heute auf der Agenda: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5DC775-1F72-43E8-9AFF-334D675355C9}" type="slidenum">
              <a:rPr lang="de-DE"/>
              <a:pPr/>
              <a:t>10</a:t>
            </a:fld>
            <a:endParaRPr lang="de-DE"/>
          </a:p>
        </p:txBody>
      </p:sp>
      <p:sp>
        <p:nvSpPr>
          <p:cNvPr id="6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D45B8F-5532-43C6-B6AA-E5E77A27667A}" type="slidenum">
              <a:rPr lang="de-DE"/>
              <a:pPr/>
              <a:t>11</a:t>
            </a:fld>
            <a:endParaRPr lang="de-DE"/>
          </a:p>
        </p:txBody>
      </p:sp>
      <p:sp>
        <p:nvSpPr>
          <p:cNvPr id="61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BC7542-E657-4FBE-85C8-5A85E0785AD7}" type="slidenum">
              <a:rPr lang="de-DE"/>
              <a:pPr/>
              <a:t>2</a:t>
            </a:fld>
            <a:endParaRPr lang="de-DE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186B1-7A95-46E8-96FE-948DE0608446}" type="slidenum">
              <a:rPr lang="de-DE"/>
              <a:pPr/>
              <a:t>3</a:t>
            </a:fld>
            <a:endParaRPr lang="de-DE"/>
          </a:p>
        </p:txBody>
      </p:sp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0B4A1E-BB8E-459A-BCE6-54784E727A34}" type="slidenum">
              <a:rPr lang="de-DE"/>
              <a:pPr/>
              <a:t>4</a:t>
            </a:fld>
            <a:endParaRPr lang="de-DE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EC6A70-CEF4-4EFB-96D1-9BCF93FFCEF6}" type="slidenum">
              <a:rPr lang="de-DE"/>
              <a:pPr/>
              <a:t>5</a:t>
            </a:fld>
            <a:endParaRPr lang="de-DE"/>
          </a:p>
        </p:txBody>
      </p:sp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CEDBB6-8C74-47E6-A030-A6D5A2681E40}" type="slidenum">
              <a:rPr lang="de-DE"/>
              <a:pPr/>
              <a:t>6</a:t>
            </a:fld>
            <a:endParaRPr lang="de-DE"/>
          </a:p>
        </p:txBody>
      </p:sp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74FE10-C800-4D00-863B-4B4122E8D233}" type="slidenum">
              <a:rPr lang="de-DE"/>
              <a:pPr/>
              <a:t>7</a:t>
            </a:fld>
            <a:endParaRPr lang="de-DE"/>
          </a:p>
        </p:txBody>
      </p:sp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C76E20-DACA-4D89-A1EE-293F3DEBDBC2}" type="slidenum">
              <a:rPr lang="de-DE"/>
              <a:pPr/>
              <a:t>8</a:t>
            </a:fld>
            <a:endParaRPr lang="de-DE"/>
          </a:p>
        </p:txBody>
      </p:sp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61938" indent="-261938">
              <a:buFontTx/>
              <a:buChar char="•"/>
            </a:pPr>
            <a:r>
              <a:rPr lang="de-DE" sz="1400"/>
              <a:t>j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F248F-4616-43CA-A5D3-A64152143BEC}" type="slidenum">
              <a:rPr lang="de-DE"/>
              <a:pPr/>
              <a:t>9</a:t>
            </a:fld>
            <a:endParaRPr lang="de-DE"/>
          </a:p>
        </p:txBody>
      </p:sp>
      <p:sp>
        <p:nvSpPr>
          <p:cNvPr id="5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61938" indent="-261938">
              <a:buFont typeface="Wingdings" pitchFamily="2" charset="2"/>
              <a:buChar char="§"/>
            </a:pPr>
            <a:r>
              <a:rPr lang="de-DE" sz="1400"/>
              <a:t>Auch in Europa wird Bambus immer beliebter</a:t>
            </a:r>
          </a:p>
          <a:p>
            <a:pPr marL="261938" indent="-261938">
              <a:buFont typeface="Wingdings" pitchFamily="2" charset="2"/>
              <a:buChar char="§"/>
            </a:pPr>
            <a:r>
              <a:rPr lang="de-DE" sz="1400"/>
              <a:t>Die Zahlen der südwürttembergischen Staudengärtner belegen eine beachtenswerte Zunahme während der letzten 30 Jahre</a:t>
            </a:r>
          </a:p>
          <a:p>
            <a:pPr marL="261938" indent="-261938">
              <a:buFont typeface="Wingdings" pitchFamily="2" charset="2"/>
              <a:buChar char="§"/>
            </a:pPr>
            <a:endParaRPr lang="de-DE" sz="14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039E8-6F3A-4F21-8F09-7F3D410805E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C2A9-7672-4F7D-AF2D-CD4D092190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9DAD7-54CB-44FB-AB93-790EC9C7AC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320675"/>
            <a:ext cx="7467600" cy="14319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28600" y="1981200"/>
            <a:ext cx="7543800" cy="41148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28600" y="62484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09800" y="6248400"/>
            <a:ext cx="35052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2484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E1E142FA-1B3D-4125-A25D-54B428B0EBB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969799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BA94-E055-430F-BA61-AB80F4E6D4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9F6E-AC4A-4209-83A8-D8A933EEB9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83A89-5774-407D-A063-28F2F5A837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382D9-23B3-4FD5-A09C-06E1CA6E7F82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36069-35F6-4D00-98F7-7AA1CDB6D5A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9315-C97A-4CF8-9A10-C394A308FBF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360B-F3E2-49BD-A9CC-42739D4099F3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5C521-D48F-40AD-AFD2-190FE070338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02E05F0-B4B2-4F3F-837B-A3D781300A9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chart" Target="../charts/chart1.xml"/><Relationship Id="rId5" Type="http://schemas.openxmlformats.org/officeDocument/2006/relationships/image" Target="../media/image4.wmf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52575"/>
            <a:ext cx="6248400" cy="762000"/>
          </a:xfrm>
        </p:spPr>
        <p:txBody>
          <a:bodyPr/>
          <a:lstStyle/>
          <a:p>
            <a:r>
              <a:rPr lang="de-DE"/>
              <a:t>Bambus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Schöne Pflanzen </a:t>
            </a:r>
            <a:br>
              <a:rPr lang="de-DE"/>
            </a:br>
            <a:r>
              <a:rPr lang="de-DE"/>
              <a:t>für fast jedes Klima</a:t>
            </a:r>
          </a:p>
        </p:txBody>
      </p:sp>
    </p:spTree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Rectangle 8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>
            <a:normAutofit fontScale="90000"/>
          </a:bodyPr>
          <a:lstStyle/>
          <a:p>
            <a:r>
              <a:rPr lang="de-DE"/>
              <a:t>Gießen</a:t>
            </a:r>
          </a:p>
        </p:txBody>
      </p:sp>
      <p:sp>
        <p:nvSpPr>
          <p:cNvPr id="32777" name="Rectangle 9"/>
          <p:cNvSpPr>
            <a:spLocks noGrp="1" noChangeArrowheads="1"/>
          </p:cNvSpPr>
          <p:nvPr>
            <p:ph idx="1"/>
          </p:nvPr>
        </p:nvSpPr>
        <p:spPr>
          <a:xfrm>
            <a:off x="683568" y="1916832"/>
            <a:ext cx="7543800" cy="3886200"/>
          </a:xfrm>
        </p:spPr>
        <p:txBody>
          <a:bodyPr/>
          <a:lstStyle/>
          <a:p>
            <a:r>
              <a:rPr lang="de-DE" dirty="0"/>
              <a:t>Bambuspflanzen benötigen viel Wasser, denn die feinen Blätter verdunsten viel</a:t>
            </a:r>
          </a:p>
          <a:p>
            <a:r>
              <a:rPr lang="de-DE" dirty="0"/>
              <a:t>Bei länger anhaltender Trockenheit, auch im Winter zwischen Frostperioden gießen</a:t>
            </a:r>
          </a:p>
          <a:p>
            <a:r>
              <a:rPr lang="de-DE" dirty="0"/>
              <a:t>Im Sommer nur ganz früh am Morgen oder nach Sonnenuntergang gießen, </a:t>
            </a:r>
          </a:p>
          <a:p>
            <a:r>
              <a:rPr lang="de-DE" dirty="0"/>
              <a:t>Auch die Blätter mit Wasser besprühen</a:t>
            </a:r>
          </a:p>
          <a:p>
            <a:endParaRPr lang="de-DE" dirty="0"/>
          </a:p>
        </p:txBody>
      </p:sp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>
            <a:normAutofit fontScale="90000"/>
          </a:bodyPr>
          <a:lstStyle/>
          <a:p>
            <a:r>
              <a:rPr lang="de-DE"/>
              <a:t>Bambus düngen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idx="1"/>
          </p:nvPr>
        </p:nvSpPr>
        <p:spPr>
          <a:xfrm>
            <a:off x="611560" y="2204864"/>
            <a:ext cx="7543800" cy="3886200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60000"/>
              </a:spcBef>
            </a:pPr>
            <a:r>
              <a:rPr lang="de-DE" dirty="0"/>
              <a:t>im Frühjahr, wenn sich die ersten neuen Sprossen zeigen, reichlich düngen</a:t>
            </a:r>
          </a:p>
          <a:p>
            <a:pPr>
              <a:lnSpc>
                <a:spcPct val="120000"/>
              </a:lnSpc>
              <a:spcBef>
                <a:spcPct val="60000"/>
              </a:spcBef>
            </a:pPr>
            <a:r>
              <a:rPr lang="de-DE" dirty="0"/>
              <a:t>Mit Stroh vermischter, verrotteter Pferde- oder Kuhmist ist ideal</a:t>
            </a:r>
          </a:p>
          <a:p>
            <a:pPr>
              <a:lnSpc>
                <a:spcPct val="120000"/>
              </a:lnSpc>
              <a:spcBef>
                <a:spcPct val="60000"/>
              </a:spcBef>
            </a:pPr>
            <a:r>
              <a:rPr lang="de-DE" dirty="0"/>
              <a:t>Sonst stickstoffhaltiger Kunstdünger</a:t>
            </a:r>
          </a:p>
          <a:p>
            <a:pPr>
              <a:lnSpc>
                <a:spcPct val="120000"/>
              </a:lnSpc>
              <a:spcBef>
                <a:spcPct val="60000"/>
              </a:spcBef>
            </a:pPr>
            <a:endParaRPr lang="de-DE" dirty="0"/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>
            <a:normAutofit fontScale="90000"/>
          </a:bodyPr>
          <a:lstStyle/>
          <a:p>
            <a:r>
              <a:rPr lang="de-DE"/>
              <a:t>Inhalt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6934200" cy="4114800"/>
          </a:xfrm>
        </p:spPr>
        <p:txBody>
          <a:bodyPr/>
          <a:lstStyle/>
          <a:p>
            <a:r>
              <a:rPr lang="de-DE" dirty="0"/>
              <a:t>Verwendung</a:t>
            </a:r>
          </a:p>
          <a:p>
            <a:r>
              <a:rPr lang="de-DE" dirty="0"/>
              <a:t>Baumaterial Bambus</a:t>
            </a:r>
          </a:p>
          <a:p>
            <a:r>
              <a:rPr lang="de-DE" dirty="0"/>
              <a:t>Symbol Bambus</a:t>
            </a:r>
          </a:p>
          <a:p>
            <a:r>
              <a:rPr lang="de-DE" dirty="0"/>
              <a:t>Bambus und Panda </a:t>
            </a:r>
          </a:p>
          <a:p>
            <a:r>
              <a:rPr lang="de-DE" dirty="0"/>
              <a:t>Schnelles Wachstum</a:t>
            </a:r>
          </a:p>
          <a:p>
            <a:r>
              <a:rPr lang="de-DE" dirty="0"/>
              <a:t>Bambus in Europa</a:t>
            </a:r>
          </a:p>
          <a:p>
            <a:r>
              <a:rPr lang="de-DE" dirty="0"/>
              <a:t>Gießen</a:t>
            </a:r>
          </a:p>
          <a:p>
            <a:r>
              <a:rPr lang="de-DE" dirty="0"/>
              <a:t>Düngen</a:t>
            </a:r>
          </a:p>
          <a:p>
            <a:endParaRPr lang="de-DE" dirty="0"/>
          </a:p>
        </p:txBody>
      </p:sp>
      <p:pic>
        <p:nvPicPr>
          <p:cNvPr id="47118" name="Picture 14" descr="AG00443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876800"/>
            <a:ext cx="1817688" cy="99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>
            <a:normAutofit fontScale="90000"/>
          </a:bodyPr>
          <a:lstStyle/>
          <a:p>
            <a:r>
              <a:rPr lang="de-DE"/>
              <a:t>Einleitung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Bambus ist einer der schnellstwachsenden Rohstoffe der Erde</a:t>
            </a:r>
          </a:p>
          <a:p>
            <a:r>
              <a:rPr lang="de-DE"/>
              <a:t>Bambus gehört zu den Gräsern</a:t>
            </a:r>
          </a:p>
          <a:p>
            <a:r>
              <a:rPr lang="de-DE"/>
              <a:t>Es gibt ca. 140 Arten</a:t>
            </a:r>
          </a:p>
          <a:p>
            <a:r>
              <a:rPr lang="de-DE"/>
              <a:t>Er ist sehr anpassungsfähig und daher für fast jedes Klima geeignet</a:t>
            </a:r>
          </a:p>
          <a:p>
            <a:r>
              <a:rPr lang="de-DE"/>
              <a:t>Seit Jahrtausenden wird er als Nutzpflanze geschätzt</a:t>
            </a:r>
          </a:p>
        </p:txBody>
      </p:sp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>
            <a:normAutofit fontScale="90000"/>
          </a:bodyPr>
          <a:lstStyle/>
          <a:p>
            <a:r>
              <a:rPr lang="de-DE"/>
              <a:t>Verwendung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988840"/>
            <a:ext cx="7543800" cy="3886200"/>
          </a:xfrm>
        </p:spPr>
        <p:txBody>
          <a:bodyPr/>
          <a:lstStyle/>
          <a:p>
            <a:r>
              <a:rPr lang="de-DE" dirty="0"/>
              <a:t>Seine Sprossen werden gegessen</a:t>
            </a:r>
          </a:p>
          <a:p>
            <a:r>
              <a:rPr lang="de-DE" dirty="0"/>
              <a:t>Sein Holz ist vielseitig einsetzbar</a:t>
            </a:r>
          </a:p>
          <a:p>
            <a:pPr lvl="1"/>
            <a:r>
              <a:rPr lang="de-DE" dirty="0"/>
              <a:t>Im Haus- und Möbelbau</a:t>
            </a:r>
          </a:p>
          <a:p>
            <a:pPr lvl="1"/>
            <a:r>
              <a:rPr lang="de-DE" dirty="0"/>
              <a:t>Im Gerüstbau, selbst bei Hochhäusern</a:t>
            </a:r>
          </a:p>
          <a:p>
            <a:pPr lvl="1"/>
            <a:r>
              <a:rPr lang="de-DE" dirty="0"/>
              <a:t>Für vielerlei Behälter und Gerätschaften in Haushalt, Garten und Landwirtschaft</a:t>
            </a:r>
          </a:p>
          <a:p>
            <a:r>
              <a:rPr lang="de-DE" dirty="0"/>
              <a:t>Aus den Fasern entsteht Papier</a:t>
            </a:r>
          </a:p>
          <a:p>
            <a:r>
              <a:rPr lang="de-DE" dirty="0"/>
              <a:t>Auch in der chinesischen Medizin findet er Verwendung</a:t>
            </a:r>
          </a:p>
        </p:txBody>
      </p:sp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>
            <a:normAutofit fontScale="90000"/>
          </a:bodyPr>
          <a:lstStyle/>
          <a:p>
            <a:r>
              <a:rPr lang="de-DE"/>
              <a:t>Baumaterial Bambus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3276600" y="1981200"/>
            <a:ext cx="4724400" cy="4114800"/>
          </a:xfrm>
        </p:spPr>
        <p:txBody>
          <a:bodyPr/>
          <a:lstStyle/>
          <a:p>
            <a:r>
              <a:rPr lang="de-DE"/>
              <a:t>Gebäude</a:t>
            </a:r>
          </a:p>
          <a:p>
            <a:r>
              <a:rPr lang="de-DE"/>
              <a:t>Boote</a:t>
            </a:r>
          </a:p>
          <a:p>
            <a:r>
              <a:rPr lang="de-DE"/>
              <a:t>Gerüste für Hochhäuser</a:t>
            </a:r>
          </a:p>
          <a:p>
            <a:r>
              <a:rPr lang="de-DE"/>
              <a:t>....</a:t>
            </a:r>
          </a:p>
        </p:txBody>
      </p:sp>
      <p:pic>
        <p:nvPicPr>
          <p:cNvPr id="44036" name="Picture 4" descr="j009959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258127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2" name="Rectangle 8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>
            <a:normAutofit fontScale="90000"/>
          </a:bodyPr>
          <a:lstStyle/>
          <a:p>
            <a:r>
              <a:rPr lang="de-DE"/>
              <a:t>Symbol Bambus</a:t>
            </a:r>
          </a:p>
        </p:txBody>
      </p:sp>
      <p:sp>
        <p:nvSpPr>
          <p:cNvPr id="26633" name="Rectangle 9"/>
          <p:cNvSpPr>
            <a:spLocks noGrp="1" noChangeArrowheads="1"/>
          </p:cNvSpPr>
          <p:nvPr>
            <p:ph idx="1"/>
          </p:nvPr>
        </p:nvSpPr>
        <p:spPr>
          <a:xfrm>
            <a:off x="533400" y="1981200"/>
            <a:ext cx="7543800" cy="44958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de-DE"/>
              <a:t>Neben all den praktischen Verwendungs-möglichkeiten hat Bambus in Ostasien auch symbolische Bedeutung. Er steht für Elasti-zität, Ausdauer und Hartnäckigkeit. Der Stamm biegt sich im Wind, aber er bricht nicht. </a:t>
            </a:r>
          </a:p>
          <a:p>
            <a:pPr marL="0" indent="0">
              <a:buFont typeface="Wingdings" pitchFamily="2" charset="2"/>
              <a:buNone/>
            </a:pPr>
            <a:r>
              <a:rPr lang="de-DE"/>
              <a:t>Übertragen heißt das: Kompromisse schließen, nachgeben und schließlich doch ungebrochen aus allen Konflikten hervorgehen.</a:t>
            </a:r>
          </a:p>
        </p:txBody>
      </p:sp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29" name="Rectangle 113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>
            <a:normAutofit fontScale="90000"/>
          </a:bodyPr>
          <a:lstStyle/>
          <a:p>
            <a:r>
              <a:rPr lang="de-DE"/>
              <a:t>Bambus und Panda</a:t>
            </a:r>
          </a:p>
        </p:txBody>
      </p:sp>
      <p:sp>
        <p:nvSpPr>
          <p:cNvPr id="34930" name="Rectangle 11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Der Panda ernährt sich in freier Wildbahn ausschließlich von Bambus</a:t>
            </a:r>
          </a:p>
          <a:p>
            <a:r>
              <a:rPr lang="de-DE"/>
              <a:t>Er braucht täglich mehrere Kilo Blätter</a:t>
            </a:r>
          </a:p>
          <a:p>
            <a:endParaRPr lang="de-DE"/>
          </a:p>
        </p:txBody>
      </p:sp>
      <p:pic>
        <p:nvPicPr>
          <p:cNvPr id="34927" name="Picture 111" descr="AN03682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581400"/>
            <a:ext cx="1917700" cy="200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ct 112"/>
          <p:cNvGraphicFramePr>
            <a:graphicFrameLocks noChangeAspect="1"/>
          </p:cNvGraphicFramePr>
          <p:nvPr/>
        </p:nvGraphicFramePr>
        <p:xfrm>
          <a:off x="3022600" y="3251200"/>
          <a:ext cx="4489450" cy="274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4931" name="Text Box 115"/>
          <p:cNvSpPr txBox="1">
            <a:spLocks noChangeArrowheads="1"/>
          </p:cNvSpPr>
          <p:nvPr/>
        </p:nvSpPr>
        <p:spPr bwMode="auto">
          <a:xfrm>
            <a:off x="304800" y="6248400"/>
            <a:ext cx="5959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400">
                <a:latin typeface="Arial" charset="0"/>
              </a:rPr>
              <a:t>Dieses Diagramm besagt gar nichts, es ist nur zu Animationszwecken da.</a:t>
            </a:r>
          </a:p>
        </p:txBody>
      </p:sp>
      <p:pic>
        <p:nvPicPr>
          <p:cNvPr id="34933" name="chrr1288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486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9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9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500"/>
                                        <p:tgtEl>
                                          <p:spTgt spid="34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2359" fill="hold"/>
                                        <p:tgtEl>
                                          <p:spTgt spid="349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933"/>
                </p:tgtEl>
              </p:cMediaNode>
            </p:audio>
          </p:childTnLst>
        </p:cTn>
      </p:par>
    </p:tnLst>
    <p:bldLst>
      <p:bldP spid="34929" grpId="0" autoUpdateAnimBg="0"/>
      <p:bldP spid="34930" grpId="0" build="p" autoUpdateAnimBg="0" advAuto="0"/>
      <p:bldGraphic spid="2" grpId="0">
        <p:bldSub>
          <a:bldChart bld="category"/>
        </p:bldSub>
      </p:bldGraphic>
      <p:bldP spid="3493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>
            <a:normAutofit fontScale="90000"/>
          </a:bodyPr>
          <a:lstStyle/>
          <a:p>
            <a:r>
              <a:rPr lang="de-DE"/>
              <a:t>Schnelles Wachstum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844824"/>
            <a:ext cx="7543800" cy="3886200"/>
          </a:xfrm>
        </p:spPr>
        <p:txBody>
          <a:bodyPr/>
          <a:lstStyle/>
          <a:p>
            <a:r>
              <a:rPr lang="de-DE" dirty="0"/>
              <a:t>Bambus wächst sehr schnell aus unterirdischen Rhizomen</a:t>
            </a:r>
          </a:p>
          <a:p>
            <a:r>
              <a:rPr lang="de-DE" dirty="0"/>
              <a:t>Innerhalb von nur 2-3 Monaten erreicht ein Halm seine endgültige Höhe</a:t>
            </a:r>
          </a:p>
          <a:p>
            <a:r>
              <a:rPr lang="de-DE" dirty="0"/>
              <a:t>Einige Arten wachsen mehr als 1m pro Tag</a:t>
            </a:r>
          </a:p>
          <a:p>
            <a:r>
              <a:rPr lang="de-DE" dirty="0"/>
              <a:t>Während der Wachstumsperiode kann er selbst schwere Hindernisse beseitigen</a:t>
            </a:r>
          </a:p>
        </p:txBody>
      </p: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>
            <a:normAutofit fontScale="90000"/>
          </a:bodyPr>
          <a:lstStyle/>
          <a:p>
            <a:r>
              <a:rPr lang="de-DE"/>
              <a:t>Bambus in Europa*</a:t>
            </a:r>
          </a:p>
        </p:txBody>
      </p:sp>
      <p:graphicFrame>
        <p:nvGraphicFramePr>
          <p:cNvPr id="2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279400" y="2032000"/>
          <a:ext cx="7442200" cy="401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228600" y="6324600"/>
            <a:ext cx="7396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400">
                <a:latin typeface="Arial" charset="0"/>
              </a:rPr>
              <a:t>* Das sind völlig aus der Luft gegriffene Unsinnszahlen, nur um ein Diagramm zu animieren.</a:t>
            </a:r>
          </a:p>
        </p:txBody>
      </p:sp>
    </p:spTree>
  </p:cSld>
  <p:clrMapOvr>
    <a:masterClrMapping/>
  </p:clrMapOvr>
  <p:transition spd="slow">
    <p:wipe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0</TotalTime>
  <Words>361</Words>
  <Application>Microsoft Office PowerPoint</Application>
  <PresentationFormat>Bildschirmpräsentation (4:3)</PresentationFormat>
  <Paragraphs>70</Paragraphs>
  <Slides>11</Slides>
  <Notes>11</Notes>
  <HiddenSlides>0</HiddenSlides>
  <MMClips>1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  <vt:variant>
        <vt:lpstr>Zielgruppenorientierte Präsentationen</vt:lpstr>
      </vt:variant>
      <vt:variant>
        <vt:i4>1</vt:i4>
      </vt:variant>
    </vt:vector>
  </HeadingPairs>
  <TitlesOfParts>
    <vt:vector size="17" baseType="lpstr">
      <vt:lpstr>Times New Roman</vt:lpstr>
      <vt:lpstr>Arial Black</vt:lpstr>
      <vt:lpstr>Arial</vt:lpstr>
      <vt:lpstr>Wingdings</vt:lpstr>
      <vt:lpstr>NewsPrint</vt:lpstr>
      <vt:lpstr>Bambus</vt:lpstr>
      <vt:lpstr>Inhalt</vt:lpstr>
      <vt:lpstr>Einleitung</vt:lpstr>
      <vt:lpstr>Verwendung</vt:lpstr>
      <vt:lpstr>Baumaterial Bambus</vt:lpstr>
      <vt:lpstr>Symbol Bambus</vt:lpstr>
      <vt:lpstr>Bambus und Panda</vt:lpstr>
      <vt:lpstr>Schnelles Wachstum</vt:lpstr>
      <vt:lpstr>Bambus in Europa*</vt:lpstr>
      <vt:lpstr>Gießen</vt:lpstr>
      <vt:lpstr>Bambus düngen</vt:lpstr>
      <vt:lpstr>Gärtner</vt:lpstr>
    </vt:vector>
  </TitlesOfParts>
  <Company>rabbitsoft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Bambus - schöne Pflanzen für fast jedes Klima</dc:title>
  <dc:subject>Dokumente organisieren</dc:subject>
  <dc:creator>Rainer G. Haselier</dc:creator>
  <dc:description>MOS PowerPoint-Schulungsunterlage</dc:description>
  <cp:lastModifiedBy>Toni Wopper</cp:lastModifiedBy>
  <cp:revision>37</cp:revision>
  <cp:lastPrinted>1601-01-01T00:00:00Z</cp:lastPrinted>
  <dcterms:created xsi:type="dcterms:W3CDTF">2001-02-18T13:22:27Z</dcterms:created>
  <dcterms:modified xsi:type="dcterms:W3CDTF">2011-04-20T06:24:42Z</dcterms:modified>
</cp:coreProperties>
</file>