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1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Mittlere Formatvorlage 4 - Akz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306799F8-075E-4A3A-A7F6-7FBC6576F1A4}" styleName="Designformatvorlage 2 - Akzent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00A15C55-8517-42AA-B614-E9B94910E393}" styleName="Mittlere Formatvorlage 2 - Akz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073A0DAA-6AF3-43AB-8588-CEC1D06C72B9}" styleName="Mittlere Formatvorlag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F2DE63D5-997A-4646-A377-4702673A728D}" styleName="Helle Formatvorlage 2 - Akz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EB344D84-9AFB-497E-A393-DC336BA19D2E}" styleName="Mittlere Formatvorlage 3 - Akz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69012ECD-51FC-41F1-AA8D-1B2483CD663E}" styleName="Helle Formatvorlage 2 - Akz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72833802-FEF1-4C79-8D5D-14CF1EAF98D9}" styleName="Helle Formatvorlage 2 - Akz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69C7853C-536D-4A76-A0AE-DD22124D55A5}" styleName="Designformatvorlage 1 - Akz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DA37D80-6434-44D0-A028-1B22A696006F}" styleName="Helle Formatvorlage 3 - Akz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3C2FFA5D-87B4-456A-9821-1D502468CF0F}" styleName="Designformatvorlage 1 - Akz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167" autoAdjust="0"/>
    <p:restoredTop sz="94606" autoAdjust="0"/>
  </p:normalViewPr>
  <p:slideViewPr>
    <p:cSldViewPr>
      <p:cViewPr varScale="1">
        <p:scale>
          <a:sx n="55" d="100"/>
          <a:sy n="55" d="100"/>
        </p:scale>
        <p:origin x="-514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el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17" name="Untertitel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de-DE" smtClean="0"/>
              <a:t>Formatvorlage des Untertitelmasters durch Klicken bearbeiten</a:t>
            </a:r>
            <a:endParaRPr kumimoji="0" lang="en-US"/>
          </a:p>
        </p:txBody>
      </p:sp>
      <p:sp>
        <p:nvSpPr>
          <p:cNvPr id="30" name="Datumsplatzhalt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4/20/2011</a:t>
            </a:fld>
            <a:endParaRPr lang="en-US"/>
          </a:p>
        </p:txBody>
      </p:sp>
      <p:sp>
        <p:nvSpPr>
          <p:cNvPr id="19" name="Fußzeilenplatzhalt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27" name="Foliennummernplatzhalt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‹Nr.›</a:t>
            </a:fld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ine Ecke des Rechtecks schneiden und abrunden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htwinkliges Dreieck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4/20/2011</a:t>
            </a:fld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042AED99-7FB4-404E-8A97-64753DCE42EC}" type="slidenum">
              <a:rPr kumimoji="0" lang="en-US" smtClean="0"/>
              <a:pPr/>
              <a:t>‹Nr.›</a:t>
            </a:fld>
            <a:endParaRPr kumimoji="0" lang="en-US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de-DE" smtClean="0"/>
              <a:t>Bild durch Klicken auf Symbol hinzufügen</a:t>
            </a:r>
            <a:endParaRPr kumimoji="0" lang="en-US" dirty="0"/>
          </a:p>
        </p:txBody>
      </p:sp>
      <p:sp>
        <p:nvSpPr>
          <p:cNvPr id="10" name="Freihand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ihand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4/20/2011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‹Nr.›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4/20/2011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‹Nr.›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4/20/2011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‹Nr.›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entrierte Tabel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4/20/2011</a:t>
            </a:fld>
            <a:endParaRPr lang="en-US" dirty="0">
              <a:solidFill>
                <a:schemeClr val="tx2">
                  <a:shade val="90000"/>
                </a:schemeClr>
              </a:solidFill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 eaLnBrk="1" latinLnBrk="0" hangingPunct="1"/>
            <a:endParaRPr kumimoji="0" lang="en-US" dirty="0">
              <a:solidFill>
                <a:schemeClr val="tx2">
                  <a:shade val="90000"/>
                </a:schemeClr>
              </a:solidFill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‹Nr.›</a:t>
            </a:fld>
            <a:endParaRPr kumimoji="0" lang="en-US" dirty="0">
              <a:solidFill>
                <a:schemeClr val="tx2">
                  <a:shade val="90000"/>
                </a:schemeClr>
              </a:solidFill>
            </a:endParaRPr>
          </a:p>
        </p:txBody>
      </p:sp>
      <p:sp>
        <p:nvSpPr>
          <p:cNvPr id="7" name="Tabellenplatzhalter 6"/>
          <p:cNvSpPr>
            <a:spLocks noGrp="1"/>
          </p:cNvSpPr>
          <p:nvPr>
            <p:ph type="tbl" sz="quarter" idx="13"/>
          </p:nvPr>
        </p:nvSpPr>
        <p:spPr>
          <a:xfrm>
            <a:off x="2285984" y="2500306"/>
            <a:ext cx="4000500" cy="2857500"/>
          </a:xfrm>
        </p:spPr>
        <p:txBody>
          <a:bodyPr/>
          <a:lstStyle/>
          <a:p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4/20/2011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‹Nr.›</a:t>
            </a:fld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4/20/2011</a:t>
            </a:fld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‹Nr.›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5" name="Inhaltsplatzhalt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4/20/2011</a:t>
            </a:fld>
            <a:endParaRPr lang="en-US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‹Nr.›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4/20/2011</a:t>
            </a:fld>
            <a:endParaRPr lang="en-US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‹Nr.›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4/20/2011</a:t>
            </a:fld>
            <a:endParaRPr lang="en-US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‹Nr.›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4/20/2011</a:t>
            </a:fld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‹Nr.›</a:t>
            </a:fld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ihand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ihand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elplatzhalt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0" name="Textplatzhalt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  <a:p>
            <a:pPr lvl="1" eaLnBrk="1" latinLnBrk="0" hangingPunct="1"/>
            <a:r>
              <a:rPr kumimoji="0" lang="de-DE" smtClean="0"/>
              <a:t>Zweite Ebene</a:t>
            </a:r>
          </a:p>
          <a:p>
            <a:pPr lvl="2" eaLnBrk="1" latinLnBrk="0" hangingPunct="1"/>
            <a:r>
              <a:rPr kumimoji="0" lang="de-DE" smtClean="0"/>
              <a:t>Dritte Ebene</a:t>
            </a:r>
          </a:p>
          <a:p>
            <a:pPr lvl="3" eaLnBrk="1" latinLnBrk="0" hangingPunct="1"/>
            <a:r>
              <a:rPr kumimoji="0" lang="de-DE" smtClean="0"/>
              <a:t>Vierte Ebene</a:t>
            </a:r>
          </a:p>
          <a:p>
            <a:pPr lvl="4" eaLnBrk="1" latinLnBrk="0" hangingPunct="1"/>
            <a:r>
              <a:rPr kumimoji="0" lang="de-DE" smtClean="0"/>
              <a:t>Fünfte Ebene</a:t>
            </a:r>
            <a:endParaRPr kumimoji="0" lang="en-US"/>
          </a:p>
        </p:txBody>
      </p:sp>
      <p:sp>
        <p:nvSpPr>
          <p:cNvPr id="10" name="Datumsplatzhalt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7C9B81F-C347-4BEF-BFDF-29C42F48304A}" type="datetimeFigureOut">
              <a:rPr lang="en-US" smtClean="0"/>
              <a:pPr/>
              <a:t>4/20/2011</a:t>
            </a:fld>
            <a:endParaRPr lang="en-US" dirty="0">
              <a:solidFill>
                <a:schemeClr val="tx2">
                  <a:shade val="90000"/>
                </a:schemeClr>
              </a:solidFill>
            </a:endParaRPr>
          </a:p>
        </p:txBody>
      </p:sp>
      <p:sp>
        <p:nvSpPr>
          <p:cNvPr id="22" name="Fußzeilenplatzhalt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 algn="l" eaLnBrk="1" latinLnBrk="0" hangingPunct="1"/>
            <a:endParaRPr kumimoji="0" lang="en-US" dirty="0">
              <a:solidFill>
                <a:schemeClr val="tx2">
                  <a:shade val="90000"/>
                </a:schemeClr>
              </a:solidFill>
            </a:endParaRPr>
          </a:p>
        </p:txBody>
      </p:sp>
      <p:sp>
        <p:nvSpPr>
          <p:cNvPr id="18" name="Foliennummernplatzhalt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42AED99-7FB4-404E-8A97-64753DCE42EC}" type="slidenum">
              <a:rPr kumimoji="0" lang="en-US" smtClean="0"/>
              <a:pPr/>
              <a:t>‹Nr.›</a:t>
            </a:fld>
            <a:endParaRPr kumimoji="0" lang="en-US" dirty="0">
              <a:solidFill>
                <a:schemeClr val="tx2">
                  <a:shade val="90000"/>
                </a:schemeClr>
              </a:solidFill>
            </a:endParaRPr>
          </a:p>
        </p:txBody>
      </p:sp>
      <p:grpSp>
        <p:nvGrpSpPr>
          <p:cNvPr id="2" name="Gruppieren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ihand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ihand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7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2.emf"/><Relationship Id="rId4" Type="http://schemas.openxmlformats.org/officeDocument/2006/relationships/package" Target="../embeddings/Microsoft_Office_Excel-Arbeitsblatt1.xlsx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Rabattstaffel</a:t>
            </a:r>
            <a:endParaRPr lang="de-DE" dirty="0"/>
          </a:p>
        </p:txBody>
      </p:sp>
      <p:graphicFrame>
        <p:nvGraphicFramePr>
          <p:cNvPr id="4" name="Inhaltsplatzhalter 3"/>
          <p:cNvGraphicFramePr>
            <a:graphicFrameLocks noGrp="1"/>
          </p:cNvGraphicFramePr>
          <p:nvPr>
            <p:ph idx="1"/>
          </p:nvPr>
        </p:nvGraphicFramePr>
        <p:xfrm>
          <a:off x="714348" y="2786058"/>
          <a:ext cx="6929486" cy="2286018"/>
        </p:xfrm>
        <a:graphic>
          <a:graphicData uri="http://schemas.openxmlformats.org/drawingml/2006/table">
            <a:tbl>
              <a:tblPr firstRow="1" bandRow="1" bandCol="1">
                <a:tableStyleId>{72833802-FEF1-4C79-8D5D-14CF1EAF98D9}</a:tableStyleId>
              </a:tblPr>
              <a:tblGrid>
                <a:gridCol w="3464743"/>
                <a:gridCol w="3464743"/>
              </a:tblGrid>
              <a:tr h="381003">
                <a:tc>
                  <a:txBody>
                    <a:bodyPr/>
                    <a:lstStyle/>
                    <a:p>
                      <a:r>
                        <a:rPr lang="de-DE" dirty="0" smtClean="0"/>
                        <a:t>Staffel (Einheiten pro Monat)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Jahresgebühr</a:t>
                      </a:r>
                      <a:r>
                        <a:rPr lang="de-DE" baseline="0" dirty="0" smtClean="0"/>
                        <a:t> (Netto)</a:t>
                      </a:r>
                      <a:endParaRPr lang="de-DE" dirty="0"/>
                    </a:p>
                  </a:txBody>
                  <a:tcPr/>
                </a:tc>
              </a:tr>
              <a:tr h="381003">
                <a:tc>
                  <a:txBody>
                    <a:bodyPr/>
                    <a:lstStyle/>
                    <a:p>
                      <a:r>
                        <a:rPr lang="de-DE" dirty="0" smtClean="0"/>
                        <a:t>bis 50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150,00 €</a:t>
                      </a:r>
                      <a:endParaRPr lang="de-DE" dirty="0"/>
                    </a:p>
                  </a:txBody>
                  <a:tcPr/>
                </a:tc>
              </a:tr>
              <a:tr h="381003">
                <a:tc>
                  <a:txBody>
                    <a:bodyPr/>
                    <a:lstStyle/>
                    <a:p>
                      <a:r>
                        <a:rPr lang="de-DE" dirty="0" smtClean="0"/>
                        <a:t>510 bis 100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200,00 €</a:t>
                      </a:r>
                      <a:endParaRPr lang="de-DE" dirty="0"/>
                    </a:p>
                  </a:txBody>
                  <a:tcPr/>
                </a:tc>
              </a:tr>
              <a:tr h="381003">
                <a:tc>
                  <a:txBody>
                    <a:bodyPr/>
                    <a:lstStyle/>
                    <a:p>
                      <a:r>
                        <a:rPr lang="de-DE" dirty="0" smtClean="0"/>
                        <a:t>101 bis 250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250,00 €</a:t>
                      </a:r>
                      <a:endParaRPr lang="de-DE" dirty="0"/>
                    </a:p>
                  </a:txBody>
                  <a:tcPr/>
                </a:tc>
              </a:tr>
              <a:tr h="381003">
                <a:tc>
                  <a:txBody>
                    <a:bodyPr/>
                    <a:lstStyle/>
                    <a:p>
                      <a:r>
                        <a:rPr lang="de-DE" dirty="0" smtClean="0"/>
                        <a:t>251 bis 500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300,00 €</a:t>
                      </a:r>
                      <a:endParaRPr lang="de-DE" dirty="0"/>
                    </a:p>
                  </a:txBody>
                  <a:tcPr/>
                </a:tc>
              </a:tr>
              <a:tr h="381003">
                <a:tc>
                  <a:txBody>
                    <a:bodyPr/>
                    <a:lstStyle/>
                    <a:p>
                      <a:pPr>
                        <a:buFont typeface="Wingdings"/>
                        <a:buNone/>
                      </a:pPr>
                      <a:r>
                        <a:rPr lang="de-DE" dirty="0" smtClean="0"/>
                        <a:t>ab 501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400,00 €</a:t>
                      </a:r>
                      <a:endParaRPr lang="de-DE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Rabattstaffel</a:t>
            </a:r>
            <a:endParaRPr lang="de-DE" dirty="0"/>
          </a:p>
        </p:txBody>
      </p:sp>
      <p:graphicFrame>
        <p:nvGraphicFramePr>
          <p:cNvPr id="5" name="Tabelle 4"/>
          <p:cNvGraphicFramePr>
            <a:graphicFrameLocks noGrp="1"/>
          </p:cNvGraphicFramePr>
          <p:nvPr/>
        </p:nvGraphicFramePr>
        <p:xfrm>
          <a:off x="1357290" y="2357430"/>
          <a:ext cx="6096000" cy="2225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3048000"/>
              </a:tblGrid>
              <a:tr h="370840"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Rabattstaffel</a:t>
            </a:r>
            <a:endParaRPr lang="de-DE" dirty="0"/>
          </a:p>
        </p:txBody>
      </p:sp>
      <p:graphicFrame>
        <p:nvGraphicFramePr>
          <p:cNvPr id="4" name="Tabelle 3"/>
          <p:cNvGraphicFramePr>
            <a:graphicFrameLocks noGrp="1"/>
          </p:cNvGraphicFramePr>
          <p:nvPr/>
        </p:nvGraphicFramePr>
        <p:xfrm>
          <a:off x="1273629" y="2237014"/>
          <a:ext cx="6441644" cy="3112646"/>
        </p:xfrm>
        <a:graphic>
          <a:graphicData uri="http://schemas.openxmlformats.org/drawingml/2006/table">
            <a:tbl>
              <a:tblPr/>
              <a:tblGrid>
                <a:gridCol w="1306285"/>
                <a:gridCol w="849086"/>
                <a:gridCol w="849086"/>
                <a:gridCol w="849086"/>
                <a:gridCol w="2588101"/>
              </a:tblGrid>
              <a:tr h="620482">
                <a:tc gridSpan="4"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22515">
                <a:tc rowSpan="2"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 gridSpan="3"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69649"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de-D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Umsatz nach Verkaufsgebiet</a:t>
            </a:r>
            <a:endParaRPr lang="de-DE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3" name="Tabel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19110747"/>
              </p:ext>
            </p:extLst>
          </p:nvPr>
        </p:nvGraphicFramePr>
        <p:xfrm>
          <a:off x="1500166" y="2285992"/>
          <a:ext cx="6096000" cy="3909064"/>
        </p:xfrm>
        <a:graphic>
          <a:graphicData uri="http://schemas.openxmlformats.org/drawingml/2006/table">
            <a:tbl>
              <a:tblPr firstRow="1" bandRow="1">
                <a:effectLst>
                  <a:innerShdw blurRad="63500" dist="50800" dir="2700000">
                    <a:prstClr val="black">
                      <a:alpha val="50000"/>
                    </a:prstClr>
                  </a:innerShdw>
                </a:effectLst>
                <a:tableStyleId>{5C22544A-7EE6-4342-B048-85BDC9FD1C3A}</a:tableStyleId>
              </a:tblPr>
              <a:tblGrid>
                <a:gridCol w="1016000"/>
                <a:gridCol w="1016000"/>
                <a:gridCol w="1016000"/>
                <a:gridCol w="1016000"/>
                <a:gridCol w="1016000"/>
                <a:gridCol w="1016000"/>
              </a:tblGrid>
              <a:tr h="571504">
                <a:tc gridSpan="3">
                  <a:txBody>
                    <a:bodyPr/>
                    <a:lstStyle/>
                    <a:p>
                      <a:pPr algn="ctr"/>
                      <a:r>
                        <a:rPr lang="de-DE" sz="2000" dirty="0" smtClean="0"/>
                        <a:t>2010</a:t>
                      </a:r>
                      <a:endParaRPr lang="de-DE" sz="2000" dirty="0"/>
                    </a:p>
                  </a:txBody>
                  <a:tcPr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de-DE" sz="2000" dirty="0"/>
                    </a:p>
                  </a:txBody>
                  <a:tcPr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de-DE" sz="2000" dirty="0"/>
                    </a:p>
                  </a:txBody>
                  <a:tcPr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de-DE" sz="2000" dirty="0" smtClean="0"/>
                        <a:t>2011</a:t>
                      </a:r>
                      <a:endParaRPr lang="de-DE" sz="2000" dirty="0"/>
                    </a:p>
                  </a:txBody>
                  <a:tcPr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de-DE" sz="2000" dirty="0"/>
                    </a:p>
                  </a:txBody>
                  <a:tcPr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de-DE" sz="2000" dirty="0"/>
                    </a:p>
                  </a:txBody>
                  <a:tcPr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 smtClean="0"/>
                        <a:t>Nord</a:t>
                      </a:r>
                      <a:endParaRPr lang="de-DE" dirty="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Süd</a:t>
                      </a:r>
                      <a:endParaRPr lang="de-DE" dirty="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West</a:t>
                      </a:r>
                      <a:endParaRPr lang="de-DE" dirty="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Nord</a:t>
                      </a:r>
                      <a:endParaRPr lang="de-DE" dirty="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Süd</a:t>
                      </a:r>
                      <a:endParaRPr lang="de-DE" dirty="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West</a:t>
                      </a:r>
                      <a:endParaRPr lang="de-DE" dirty="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graphicFrame>
        <p:nvGraphicFramePr>
          <p:cNvPr id="4" name="Objekt 3"/>
          <p:cNvGraphicFramePr>
            <a:graphicFrameLocks noChangeAspect="1"/>
          </p:cNvGraphicFramePr>
          <p:nvPr/>
        </p:nvGraphicFramePr>
        <p:xfrm>
          <a:off x="2249488" y="2651125"/>
          <a:ext cx="2341562" cy="1171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8" name="Arbeitsblatt" r:id="rId4" imgW="2295373" imgH="1152487" progId="Excel.Sheet.12">
                  <p:embed/>
                </p:oleObj>
              </mc:Choice>
              <mc:Fallback>
                <p:oleObj name="Arbeitsblatt" r:id="rId4" imgW="2295373" imgH="1152487" progId="Excel.Sheet.12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49488" y="2651125"/>
                        <a:ext cx="2341562" cy="11715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0</TotalTime>
  <Words>47</Words>
  <Application>Microsoft Office PowerPoint</Application>
  <PresentationFormat>Bildschirmpräsentation (4:3)</PresentationFormat>
  <Paragraphs>24</Paragraphs>
  <Slides>5</Slides>
  <Notes>0</Notes>
  <HiddenSlides>0</HiddenSlides>
  <MMClips>0</MMClips>
  <ScaleCrop>false</ScaleCrop>
  <HeadingPairs>
    <vt:vector size="6" baseType="variant">
      <vt:variant>
        <vt:lpstr>Design</vt:lpstr>
      </vt:variant>
      <vt:variant>
        <vt:i4>1</vt:i4>
      </vt:variant>
      <vt:variant>
        <vt:lpstr>Eingebettete OLE-Server</vt:lpstr>
      </vt:variant>
      <vt:variant>
        <vt:i4>1</vt:i4>
      </vt:variant>
      <vt:variant>
        <vt:lpstr>Folientitel</vt:lpstr>
      </vt:variant>
      <vt:variant>
        <vt:i4>5</vt:i4>
      </vt:variant>
    </vt:vector>
  </HeadingPairs>
  <TitlesOfParts>
    <vt:vector size="7" baseType="lpstr">
      <vt:lpstr>Flow</vt:lpstr>
      <vt:lpstr>Arbeitsblatt</vt:lpstr>
      <vt:lpstr>Rabattstaffel</vt:lpstr>
      <vt:lpstr>Rabattstaffel</vt:lpstr>
      <vt:lpstr>Rabattstaffel</vt:lpstr>
      <vt:lpstr>Umsatz nach Verkaufsgebiet</vt:lpstr>
      <vt:lpstr>PowerPoint-Präsentation</vt:lpstr>
    </vt:vector>
  </TitlesOfParts>
  <Company>rabbitsoft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Klaus Fahnenstich</dc:creator>
  <cp:lastModifiedBy>Toni Wopper</cp:lastModifiedBy>
  <cp:revision>81</cp:revision>
  <dcterms:created xsi:type="dcterms:W3CDTF">2007-02-26T10:54:21Z</dcterms:created>
  <dcterms:modified xsi:type="dcterms:W3CDTF">2011-04-20T05:51:27Z</dcterms:modified>
</cp:coreProperties>
</file>