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52" d="100"/>
          <a:sy n="52" d="100"/>
        </p:scale>
        <p:origin x="-5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/>
            </a:lvl1pPr>
          </a:lstStyle>
          <a:p>
            <a:endParaRPr lang="de-DE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/>
            </a:lvl1pPr>
          </a:lstStyle>
          <a:p>
            <a:endParaRPr lang="de-DE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/>
            </a:lvl1pPr>
          </a:lstStyle>
          <a:p>
            <a:endParaRPr lang="de-DE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/>
            </a:lvl1pPr>
          </a:lstStyle>
          <a:p>
            <a:fld id="{649381B3-F0A0-4AE2-951B-83E7D26933B5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09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23555" name="Rectangle 4099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23556" name="Rectangle 4100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557" name="Rectangle 4101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Hier klicken, um Master-Textformat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3558" name="Rectangle 410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23559" name="Rectangle 410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BBB30DC-7CE6-4CA8-A162-788A5A638ED9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10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233245-F565-4B41-8744-FEB97F8E86D2}" type="slidenum">
              <a:rPr lang="de-DE"/>
              <a:pPr/>
              <a:t>1</a:t>
            </a:fld>
            <a:endParaRPr lang="de-DE"/>
          </a:p>
        </p:txBody>
      </p:sp>
      <p:sp>
        <p:nvSpPr>
          <p:cNvPr id="25602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10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E61CF9-FA4B-4B35-8998-85966C1099A9}" type="slidenum">
              <a:rPr lang="de-DE"/>
              <a:pPr/>
              <a:t>10</a:t>
            </a:fld>
            <a:endParaRPr lang="de-DE"/>
          </a:p>
        </p:txBody>
      </p:sp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10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698C94-CB9A-4BD9-A60C-887586011320}" type="slidenum">
              <a:rPr lang="de-DE"/>
              <a:pPr/>
              <a:t>11</a:t>
            </a:fld>
            <a:endParaRPr lang="de-DE"/>
          </a:p>
        </p:txBody>
      </p:sp>
      <p:sp>
        <p:nvSpPr>
          <p:cNvPr id="378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10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458F92-9CC2-47BD-8B4C-2AB16BDA6FC9}" type="slidenum">
              <a:rPr lang="de-DE"/>
              <a:pPr/>
              <a:t>12</a:t>
            </a:fld>
            <a:endParaRPr lang="de-DE"/>
          </a:p>
        </p:txBody>
      </p:sp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10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738D76-0672-47C9-B32D-62A2870F9B64}" type="slidenum">
              <a:rPr lang="de-DE"/>
              <a:pPr/>
              <a:t>13</a:t>
            </a:fld>
            <a:endParaRPr lang="de-DE"/>
          </a:p>
        </p:txBody>
      </p:sp>
      <p:sp>
        <p:nvSpPr>
          <p:cNvPr id="399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10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1A4219-EAA8-46F7-9370-98B123074132}" type="slidenum">
              <a:rPr lang="de-DE"/>
              <a:pPr/>
              <a:t>14</a:t>
            </a:fld>
            <a:endParaRPr lang="de-DE"/>
          </a:p>
        </p:txBody>
      </p:sp>
      <p:sp>
        <p:nvSpPr>
          <p:cNvPr id="40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10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BF2531-8FB8-4B14-989F-3AA2953EAD7E}" type="slidenum">
              <a:rPr lang="de-DE"/>
              <a:pPr/>
              <a:t>15</a:t>
            </a:fld>
            <a:endParaRPr lang="de-DE"/>
          </a:p>
        </p:txBody>
      </p:sp>
      <p:sp>
        <p:nvSpPr>
          <p:cNvPr id="419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10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101ACB-9F9C-4D17-935C-6F21D4AC9B4E}" type="slidenum">
              <a:rPr lang="de-DE"/>
              <a:pPr/>
              <a:t>16</a:t>
            </a:fld>
            <a:endParaRPr lang="de-DE"/>
          </a:p>
        </p:txBody>
      </p:sp>
      <p:sp>
        <p:nvSpPr>
          <p:cNvPr id="43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10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EBB983-6601-4FC8-95E9-9F61896BA183}" type="slidenum">
              <a:rPr lang="de-DE"/>
              <a:pPr/>
              <a:t>17</a:t>
            </a:fld>
            <a:endParaRPr lang="de-DE"/>
          </a:p>
        </p:txBody>
      </p:sp>
      <p:sp>
        <p:nvSpPr>
          <p:cNvPr id="440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10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9A172C-8D1F-4799-86BC-AD92D3C037BA}" type="slidenum">
              <a:rPr lang="de-DE"/>
              <a:pPr/>
              <a:t>2</a:t>
            </a:fld>
            <a:endParaRPr lang="de-DE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10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5B212D-A641-4949-8C92-6B3F9FFD0419}" type="slidenum">
              <a:rPr lang="de-DE"/>
              <a:pPr/>
              <a:t>3</a:t>
            </a:fld>
            <a:endParaRPr lang="de-DE"/>
          </a:p>
        </p:txBody>
      </p:sp>
      <p:sp>
        <p:nvSpPr>
          <p:cNvPr id="29698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10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372CE2-EA2F-4152-8FA1-8AACC564B920}" type="slidenum">
              <a:rPr lang="de-DE"/>
              <a:pPr/>
              <a:t>4</a:t>
            </a:fld>
            <a:endParaRPr lang="de-DE"/>
          </a:p>
        </p:txBody>
      </p:sp>
      <p:sp>
        <p:nvSpPr>
          <p:cNvPr id="30722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10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550139-C749-43EA-9A22-6B975F97D571}" type="slidenum">
              <a:rPr lang="de-DE"/>
              <a:pPr/>
              <a:t>5</a:t>
            </a:fld>
            <a:endParaRPr lang="de-DE"/>
          </a:p>
        </p:txBody>
      </p:sp>
      <p:sp>
        <p:nvSpPr>
          <p:cNvPr id="31746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10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BD6174-AF2E-4DFE-8DCB-31A26257492F}" type="slidenum">
              <a:rPr lang="de-DE"/>
              <a:pPr/>
              <a:t>6</a:t>
            </a:fld>
            <a:endParaRPr lang="de-DE"/>
          </a:p>
        </p:txBody>
      </p:sp>
      <p:sp>
        <p:nvSpPr>
          <p:cNvPr id="32770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10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FBFD70-8CC6-4AD6-AA3A-6D2FA20AFCE1}" type="slidenum">
              <a:rPr lang="de-DE"/>
              <a:pPr/>
              <a:t>7</a:t>
            </a:fld>
            <a:endParaRPr lang="de-DE"/>
          </a:p>
        </p:txBody>
      </p:sp>
      <p:sp>
        <p:nvSpPr>
          <p:cNvPr id="337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10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BAA60C-4804-4D78-90CD-6C3F40211C37}" type="slidenum">
              <a:rPr lang="de-DE"/>
              <a:pPr/>
              <a:t>8</a:t>
            </a:fld>
            <a:endParaRPr lang="de-DE"/>
          </a:p>
        </p:txBody>
      </p:sp>
      <p:sp>
        <p:nvSpPr>
          <p:cNvPr id="34818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10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B477E8-C1FA-4C16-A824-D3B2FED3743A}" type="slidenum">
              <a:rPr lang="de-DE"/>
              <a:pPr/>
              <a:t>9</a:t>
            </a:fld>
            <a:endParaRPr lang="de-DE"/>
          </a:p>
        </p:txBody>
      </p:sp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8" name="Group 6"/>
          <p:cNvGrpSpPr>
            <a:grpSpLocks/>
          </p:cNvGrpSpPr>
          <p:nvPr/>
        </p:nvGrpSpPr>
        <p:grpSpPr bwMode="auto">
          <a:xfrm>
            <a:off x="4763" y="0"/>
            <a:ext cx="1728787" cy="6865938"/>
            <a:chOff x="3" y="0"/>
            <a:chExt cx="1089" cy="4325"/>
          </a:xfrm>
        </p:grpSpPr>
        <p:sp>
          <p:nvSpPr>
            <p:cNvPr id="3074" name="Arc 2"/>
            <p:cNvSpPr>
              <a:spLocks/>
            </p:cNvSpPr>
            <p:nvPr/>
          </p:nvSpPr>
          <p:spPr bwMode="auto">
            <a:xfrm>
              <a:off x="3" y="293"/>
              <a:ext cx="252" cy="4032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600 w 21600"/>
                <a:gd name="T1" fmla="*/ 43200 h 43200"/>
                <a:gd name="T2" fmla="*/ 21600 w 21600"/>
                <a:gd name="T3" fmla="*/ 0 h 43200"/>
                <a:gd name="T4" fmla="*/ 21600 w 216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200" fill="none" extrusionOk="0">
                  <a:moveTo>
                    <a:pt x="21600" y="43200"/>
                  </a:move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21600" h="43200" stroke="0" extrusionOk="0">
                  <a:moveTo>
                    <a:pt x="21600" y="43200"/>
                  </a:move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3075" name="Arc 3"/>
            <p:cNvSpPr>
              <a:spLocks/>
            </p:cNvSpPr>
            <p:nvPr/>
          </p:nvSpPr>
          <p:spPr bwMode="auto">
            <a:xfrm>
              <a:off x="840" y="293"/>
              <a:ext cx="252" cy="403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43200"/>
                <a:gd name="T2" fmla="*/ 0 w 21600"/>
                <a:gd name="T3" fmla="*/ 43200 h 43200"/>
                <a:gd name="T4" fmla="*/ 0 w 216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2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</a:path>
                <a:path w="21600" h="432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204" y="0"/>
              <a:ext cx="672" cy="4319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3077" name="AutoShape 5"/>
            <p:cNvSpPr>
              <a:spLocks noChangeArrowheads="1"/>
            </p:cNvSpPr>
            <p:nvPr/>
          </p:nvSpPr>
          <p:spPr bwMode="auto">
            <a:xfrm rot="6000000">
              <a:off x="348" y="1644"/>
              <a:ext cx="456" cy="360"/>
            </a:xfrm>
            <a:prstGeom prst="triangle">
              <a:avLst>
                <a:gd name="adj" fmla="val 49995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1524000" y="2286000"/>
            <a:ext cx="73152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Hier klicken, um Master-</a:t>
            </a:r>
            <a:br>
              <a:rPr lang="de-DE"/>
            </a:br>
            <a:r>
              <a:rPr lang="de-DE"/>
              <a:t>Titelformat zu bearbeiten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24000" y="3886200"/>
            <a:ext cx="6248400" cy="175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Hier klicken, um Master-</a:t>
            </a:r>
          </a:p>
          <a:p>
            <a:r>
              <a:rPr lang="de-DE"/>
              <a:t>Untertitelformat zu bearbeiten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DCF849D-92D6-4533-85B7-52C324A3B0C3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2004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781C464-5CEA-4A51-BD47-9BC57D0AB662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BC2811-5644-4E5C-ABCA-035B145DE8D6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4FF72-FCA5-4A2F-8F88-CA19E20E65F6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086600" y="247650"/>
            <a:ext cx="1905000" cy="55435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70013" y="247650"/>
            <a:ext cx="5564187" cy="55435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AB4129-6104-44BF-BB2B-6E61665E9603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216CD-34D1-4E62-9619-062EF1F7FBF0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und Text üb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0013" y="247650"/>
            <a:ext cx="7621587" cy="135255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1370013" y="1676400"/>
            <a:ext cx="7621587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370013" y="3810000"/>
            <a:ext cx="7621587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93FE0E4-2314-4388-9C38-A05450FFF65A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267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7237413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EC9ACEA-E13A-4FB3-A4B3-29151233DF79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0013" y="247650"/>
            <a:ext cx="7621587" cy="135255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1370013" y="1676400"/>
            <a:ext cx="37338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56213" y="1676400"/>
            <a:ext cx="3735387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F54251F-804D-41B1-B604-2DE17DF20308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267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7237413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0D8A57E-5577-4CB2-B30E-2FFBB6DEEA3A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220880-8207-4017-9217-D2BCD152AFFB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C7F0D-65F4-4020-8714-71352BEE59CC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85B4ED-351B-42FF-92DD-D2D9D524AF82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A1BB1-3C93-43EE-87D1-3795DB8BE935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70013" y="16764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56213" y="1676400"/>
            <a:ext cx="373538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B632E2-D929-4DE1-B0B8-6038F177C8BB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48229-63D3-4966-954C-EE7E65BE867F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B9578D-7349-41F2-83CC-22BF9EAD6DC6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80BB7-EA22-41F4-830E-73C8750874A6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F98142-7932-44A4-83AE-BB9DB0D29C91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7434F-97AC-48F3-928D-88C97255C322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0A1FBA-C3AD-4967-91F2-6EC26CCC82F8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D0A54-CD52-46E7-9BC7-F503B183576B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933F84-2357-4FAD-B370-6D2361B495F8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8627B0-AB92-4B7C-9DD5-A7A7847F43E2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8E2BF2-F271-4B91-83B8-17D879E4A1D8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06E92-920E-4EC0-85C5-FDE4349471E5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4763" y="0"/>
            <a:ext cx="1728787" cy="6865938"/>
            <a:chOff x="3" y="0"/>
            <a:chExt cx="1089" cy="4325"/>
          </a:xfrm>
        </p:grpSpPr>
        <p:sp>
          <p:nvSpPr>
            <p:cNvPr id="1026" name="Arc 2"/>
            <p:cNvSpPr>
              <a:spLocks/>
            </p:cNvSpPr>
            <p:nvPr/>
          </p:nvSpPr>
          <p:spPr bwMode="auto">
            <a:xfrm>
              <a:off x="3" y="293"/>
              <a:ext cx="252" cy="4032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600 w 21600"/>
                <a:gd name="T1" fmla="*/ 43200 h 43200"/>
                <a:gd name="T2" fmla="*/ 21600 w 21600"/>
                <a:gd name="T3" fmla="*/ 0 h 43200"/>
                <a:gd name="T4" fmla="*/ 21600 w 216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200" fill="none" extrusionOk="0">
                  <a:moveTo>
                    <a:pt x="21600" y="43200"/>
                  </a:move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21600" h="43200" stroke="0" extrusionOk="0">
                  <a:moveTo>
                    <a:pt x="21600" y="43200"/>
                  </a:move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1027" name="Arc 3"/>
            <p:cNvSpPr>
              <a:spLocks/>
            </p:cNvSpPr>
            <p:nvPr/>
          </p:nvSpPr>
          <p:spPr bwMode="auto">
            <a:xfrm>
              <a:off x="840" y="293"/>
              <a:ext cx="252" cy="403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43200"/>
                <a:gd name="T2" fmla="*/ 0 w 21600"/>
                <a:gd name="T3" fmla="*/ 43200 h 43200"/>
                <a:gd name="T4" fmla="*/ 0 w 216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2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</a:path>
                <a:path w="21600" h="432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1028" name="Rectangle 4"/>
            <p:cNvSpPr>
              <a:spLocks noChangeArrowheads="1"/>
            </p:cNvSpPr>
            <p:nvPr/>
          </p:nvSpPr>
          <p:spPr bwMode="auto">
            <a:xfrm>
              <a:off x="204" y="0"/>
              <a:ext cx="672" cy="4319"/>
            </a:xfrm>
            <a:prstGeom prst="rect">
              <a:avLst/>
            </a:prstGeom>
            <a:blipFill dpi="0" rotWithShape="0">
              <a:blip r:embed="rId15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1029" name="AutoShape 5"/>
            <p:cNvSpPr>
              <a:spLocks noChangeArrowheads="1"/>
            </p:cNvSpPr>
            <p:nvPr/>
          </p:nvSpPr>
          <p:spPr bwMode="auto">
            <a:xfrm rot="6000000">
              <a:off x="348" y="372"/>
              <a:ext cx="456" cy="360"/>
            </a:xfrm>
            <a:prstGeom prst="triangle">
              <a:avLst>
                <a:gd name="adj" fmla="val 49995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247650"/>
            <a:ext cx="7621587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Hier klicken, um Master-Titelformat zu bearbeiten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676400"/>
            <a:ext cx="762158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Hier klicken, um Master-Textformat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fld id="{DC5DBCAC-026B-4718-8187-DA860BDBD55D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67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de-DE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7413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B7C1ECEC-1D83-4C7B-AA0A-D65936C648A5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fld id="{4F67A454-D1AC-4E88-A56E-760E216F2B6B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2C9628B9-A0AB-4B21-8EE4-961B3A6DF6AA}" type="slidenum">
              <a:rPr lang="de-DE"/>
              <a:pPr/>
              <a:t>1</a:t>
            </a:fld>
            <a:endParaRPr lang="de-DE"/>
          </a:p>
        </p:txBody>
      </p:sp>
      <p:sp>
        <p:nvSpPr>
          <p:cNvPr id="4098" name="Rectangle 2"/>
          <p:cNvSpPr>
            <a:spLocks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de-DE"/>
              <a:t>Das neue Produkt </a:t>
            </a:r>
          </a:p>
        </p:txBody>
      </p:sp>
      <p:sp>
        <p:nvSpPr>
          <p:cNvPr id="4099" name="Rectangle 3"/>
          <p:cNvSpPr>
            <a:spLocks noChangeArrowheads="1"/>
          </p:cNvSpPr>
          <p:nvPr>
            <p:ph type="subTitle" idx="1"/>
          </p:nvPr>
        </p:nvSpPr>
        <p:spPr>
          <a:noFill/>
          <a:ln/>
        </p:spPr>
        <p:txBody>
          <a:bodyPr/>
          <a:lstStyle/>
          <a:p>
            <a:r>
              <a:rPr lang="de-DE"/>
              <a:t>Der Autor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1979-91CB-48FD-A4F8-3E740F038CF1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B51A4-2A61-4005-89D2-7BAE99C67CF2}" type="slidenum">
              <a:rPr lang="de-DE"/>
              <a:pPr/>
              <a:t>10</a:t>
            </a:fld>
            <a:endParaRPr lang="de-DE"/>
          </a:p>
        </p:txBody>
      </p:sp>
      <p:sp>
        <p:nvSpPr>
          <p:cNvPr id="13314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/>
              <a:t>Werbung</a:t>
            </a:r>
          </a:p>
        </p:txBody>
      </p:sp>
      <p:sp>
        <p:nvSpPr>
          <p:cNvPr id="13315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/>
              <a:t>Strategie &amp; Ausführung:</a:t>
            </a:r>
          </a:p>
          <a:p>
            <a:pPr lvl="1"/>
            <a:r>
              <a:rPr lang="de-DE"/>
              <a:t>Übersicht der Strategie.</a:t>
            </a:r>
          </a:p>
          <a:p>
            <a:pPr lvl="1"/>
            <a:r>
              <a:rPr lang="de-DE"/>
              <a:t>Übersicht der Medien &amp; Zeitplan.</a:t>
            </a:r>
          </a:p>
          <a:p>
            <a:pPr lvl="1"/>
            <a:r>
              <a:rPr lang="de-DE"/>
              <a:t>Übersicht der Werbeausgaben.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7044-C855-4C92-A96F-B989888EFABD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4887-7DA2-4C16-8FED-A8762E454FE3}" type="slidenum">
              <a:rPr lang="de-DE"/>
              <a:pPr/>
              <a:t>11</a:t>
            </a:fld>
            <a:endParaRPr lang="de-DE"/>
          </a:p>
        </p:txBody>
      </p:sp>
      <p:sp>
        <p:nvSpPr>
          <p:cNvPr id="14338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/>
              <a:t>Andere Werbemittel</a:t>
            </a:r>
          </a:p>
        </p:txBody>
      </p:sp>
      <p:sp>
        <p:nvSpPr>
          <p:cNvPr id="14339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de-DE" sz="2800"/>
              <a:t>Direkt-Marketing:</a:t>
            </a:r>
          </a:p>
          <a:p>
            <a:pPr lvl="1">
              <a:lnSpc>
                <a:spcPct val="90000"/>
              </a:lnSpc>
            </a:pPr>
            <a:r>
              <a:rPr lang="de-DE" sz="2400"/>
              <a:t>Übersicht der Strategie, Werbeträger &amp; Terminierung.</a:t>
            </a:r>
          </a:p>
          <a:p>
            <a:pPr lvl="1">
              <a:lnSpc>
                <a:spcPct val="90000"/>
              </a:lnSpc>
            </a:pPr>
            <a:r>
              <a:rPr lang="de-DE" sz="2400"/>
              <a:t>Übersicht der erwarteten Reaktionen, Ziele &amp; Budget.</a:t>
            </a:r>
          </a:p>
          <a:p>
            <a:pPr>
              <a:lnSpc>
                <a:spcPct val="90000"/>
              </a:lnSpc>
            </a:pPr>
            <a:r>
              <a:rPr lang="de-DE" sz="2800"/>
              <a:t>Marketing durch Dritte:</a:t>
            </a:r>
          </a:p>
          <a:p>
            <a:pPr lvl="1">
              <a:lnSpc>
                <a:spcPct val="90000"/>
              </a:lnSpc>
            </a:pPr>
            <a:r>
              <a:rPr lang="de-DE" sz="2400"/>
              <a:t>Gemeinsame Marketingabkommen mit anderen Firmen.</a:t>
            </a:r>
          </a:p>
          <a:p>
            <a:pPr>
              <a:lnSpc>
                <a:spcPct val="90000"/>
              </a:lnSpc>
            </a:pPr>
            <a:r>
              <a:rPr lang="de-DE" sz="2800"/>
              <a:t>Marketingprogramme:</a:t>
            </a:r>
          </a:p>
          <a:p>
            <a:pPr lvl="1">
              <a:lnSpc>
                <a:spcPct val="90000"/>
              </a:lnSpc>
            </a:pPr>
            <a:r>
              <a:rPr lang="de-DE" sz="2400"/>
              <a:t>Andere Werbeprogramme.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A112-52D6-498F-8A02-CA7756B70EA5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A8001-C572-4270-8FF0-C9C4579D2711}" type="slidenum">
              <a:rPr lang="de-DE"/>
              <a:pPr/>
              <a:t>12</a:t>
            </a:fld>
            <a:endParaRPr lang="de-DE"/>
          </a:p>
        </p:txBody>
      </p:sp>
      <p:sp>
        <p:nvSpPr>
          <p:cNvPr id="15362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/>
              <a:t>Preisliste</a:t>
            </a:r>
          </a:p>
        </p:txBody>
      </p:sp>
      <p:sp>
        <p:nvSpPr>
          <p:cNvPr id="15363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/>
              <a:t>Preisliste:</a:t>
            </a:r>
          </a:p>
          <a:p>
            <a:pPr lvl="1"/>
            <a:r>
              <a:rPr lang="de-DE"/>
              <a:t>Fassen Sie spezifische Preise oder Preisstrategien zusammen.</a:t>
            </a:r>
          </a:p>
          <a:p>
            <a:pPr lvl="1"/>
            <a:r>
              <a:rPr lang="de-DE"/>
              <a:t>Vergleich mit ähnlichen Produkten.</a:t>
            </a:r>
          </a:p>
          <a:p>
            <a:r>
              <a:rPr lang="de-DE"/>
              <a:t>Richtlinien:</a:t>
            </a:r>
          </a:p>
          <a:p>
            <a:pPr lvl="1"/>
            <a:r>
              <a:rPr lang="de-DE"/>
              <a:t>Fassen Sie die Richtlinien zum Verständnis der wichtigsten Preisfestsetzungen zusammen.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5553-906E-46C8-B7EF-4D1D980BB3F0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2F3C6-B9BB-41DF-8DEF-16C687E8FE5B}" type="slidenum">
              <a:rPr lang="de-DE"/>
              <a:pPr/>
              <a:t>13</a:t>
            </a:fld>
            <a:endParaRPr lang="de-DE"/>
          </a:p>
        </p:txBody>
      </p:sp>
      <p:sp>
        <p:nvSpPr>
          <p:cNvPr id="16386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/>
              <a:t>Vertrieb</a:t>
            </a:r>
          </a:p>
        </p:txBody>
      </p:sp>
      <p:sp>
        <p:nvSpPr>
          <p:cNvPr id="16387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/>
              <a:t>Vertriebsstrategie.</a:t>
            </a:r>
          </a:p>
          <a:p>
            <a:r>
              <a:rPr lang="de-DE"/>
              <a:t>Vertriebskanäle:</a:t>
            </a:r>
          </a:p>
          <a:p>
            <a:pPr lvl="1"/>
            <a:r>
              <a:rPr lang="de-DE"/>
              <a:t>Fassen Sie die Vertriebskanäle zusammen.</a:t>
            </a:r>
          </a:p>
          <a:p>
            <a:r>
              <a:rPr lang="de-DE"/>
              <a:t>Vertriebsanteile:</a:t>
            </a:r>
          </a:p>
          <a:p>
            <a:pPr lvl="1"/>
            <a:r>
              <a:rPr lang="de-DE"/>
              <a:t>Zeigen Sie einen Plan mit dem Prozentanteil jedes Vertriebskanals - ein Kreisdiagramm kann dabei helfen.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A7C90-5393-4FD3-BA44-B5C5A5227EC5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5EE96-32A3-41B6-A88C-A53CB6C18566}" type="slidenum">
              <a:rPr lang="de-DE"/>
              <a:pPr/>
              <a:t>14</a:t>
            </a:fld>
            <a:endParaRPr lang="de-DE"/>
          </a:p>
        </p:txBody>
      </p:sp>
      <p:sp>
        <p:nvSpPr>
          <p:cNvPr id="17410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/>
              <a:t>Vertikale Märkte</a:t>
            </a:r>
          </a:p>
        </p:txBody>
      </p:sp>
      <p:sp>
        <p:nvSpPr>
          <p:cNvPr id="17411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/>
              <a:t>Chancen auf vertikalen Märkten:</a:t>
            </a:r>
          </a:p>
          <a:p>
            <a:pPr lvl="1"/>
            <a:r>
              <a:rPr lang="de-DE"/>
              <a:t>Diskutieren Sie Chancen in spezifischen Marktbereichen.</a:t>
            </a:r>
          </a:p>
          <a:p>
            <a:pPr lvl="1"/>
            <a:r>
              <a:rPr lang="de-DE"/>
              <a:t>Gehen Sie auf die Vertriebsstrategien für solche Märkte oder Bereiche ein.</a:t>
            </a:r>
          </a:p>
          <a:p>
            <a:pPr lvl="1"/>
            <a:r>
              <a:rPr lang="de-DE"/>
              <a:t>Gehen Sie auf die Rolle von firmenexternen Partnern beim Vertrieb in vertikalen Märkten ein.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2FF27-F313-4A47-8381-E7935E9C2579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2FD6-3873-409E-A831-C238BE4F3431}" type="slidenum">
              <a:rPr lang="de-DE"/>
              <a:pPr/>
              <a:t>15</a:t>
            </a:fld>
            <a:endParaRPr lang="de-DE"/>
          </a:p>
        </p:txBody>
      </p:sp>
      <p:sp>
        <p:nvSpPr>
          <p:cNvPr id="18434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/>
              <a:t>International</a:t>
            </a:r>
          </a:p>
        </p:txBody>
      </p:sp>
      <p:sp>
        <p:nvSpPr>
          <p:cNvPr id="18435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de-DE"/>
              <a:t>Internationaler Vertrieb.</a:t>
            </a:r>
          </a:p>
          <a:p>
            <a:pPr lvl="1">
              <a:lnSpc>
                <a:spcPct val="90000"/>
              </a:lnSpc>
            </a:pPr>
            <a:r>
              <a:rPr lang="de-DE"/>
              <a:t>Gehen Sie auf Vertriebsstrategien ein.</a:t>
            </a:r>
          </a:p>
          <a:p>
            <a:pPr lvl="1">
              <a:lnSpc>
                <a:spcPct val="90000"/>
              </a:lnSpc>
            </a:pPr>
            <a:r>
              <a:rPr lang="de-DE"/>
              <a:t>Diskutieren Sie Aspekte des internationalen Vertriebs.</a:t>
            </a:r>
          </a:p>
          <a:p>
            <a:pPr>
              <a:lnSpc>
                <a:spcPct val="90000"/>
              </a:lnSpc>
            </a:pPr>
            <a:r>
              <a:rPr lang="de-DE"/>
              <a:t>Internationale Preisstrategie.</a:t>
            </a:r>
          </a:p>
          <a:p>
            <a:pPr>
              <a:lnSpc>
                <a:spcPct val="90000"/>
              </a:lnSpc>
            </a:pPr>
            <a:r>
              <a:rPr lang="de-DE"/>
              <a:t>Lokalisierungsaspekte:</a:t>
            </a:r>
          </a:p>
          <a:p>
            <a:pPr lvl="1">
              <a:lnSpc>
                <a:spcPct val="90000"/>
              </a:lnSpc>
            </a:pPr>
            <a:r>
              <a:rPr lang="de-DE"/>
              <a:t>Heben Sie die Anforderungen für lokale Produktvarianten hervor.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D534C-5E22-474E-B798-762904B1FB00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0103C-8A3F-4C6C-9BCC-0DF7CD3F7005}" type="slidenum">
              <a:rPr lang="de-DE"/>
              <a:pPr/>
              <a:t>16</a:t>
            </a:fld>
            <a:endParaRPr lang="de-DE"/>
          </a:p>
        </p:txBody>
      </p:sp>
      <p:sp>
        <p:nvSpPr>
          <p:cNvPr id="19458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/>
              <a:t>Erfolgskriterien</a:t>
            </a:r>
          </a:p>
        </p:txBody>
      </p:sp>
      <p:sp>
        <p:nvSpPr>
          <p:cNvPr id="19459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/>
              <a:t>Ziele im ersten Jahr.</a:t>
            </a:r>
          </a:p>
          <a:p>
            <a:r>
              <a:rPr lang="de-DE"/>
              <a:t>Ziele in den folgenden Jahren.</a:t>
            </a:r>
          </a:p>
          <a:p>
            <a:r>
              <a:rPr lang="de-DE"/>
              <a:t>Anhaltspunkte für Erfolg/Misserfolg.</a:t>
            </a:r>
          </a:p>
          <a:p>
            <a:r>
              <a:rPr lang="de-DE"/>
              <a:t>Erfolgsvoraussetzungen.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AB4EC-84EC-401B-B070-A03D777C5FEC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2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5C5C-E8DA-49F5-9467-300419204FC2}" type="slidenum">
              <a:rPr lang="de-DE"/>
              <a:pPr/>
              <a:t>17</a:t>
            </a:fld>
            <a:endParaRPr lang="de-DE"/>
          </a:p>
        </p:txBody>
      </p:sp>
      <p:sp>
        <p:nvSpPr>
          <p:cNvPr id="20482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/>
              <a:t>Termine</a:t>
            </a:r>
          </a:p>
        </p:txBody>
      </p:sp>
      <p:sp>
        <p:nvSpPr>
          <p:cNvPr id="20483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/>
              <a:t>Wichtige Termine in den nächsten 18 Monaten. Heben Sie Termine hervor, deren Einhaltung für den Erfolg wesentlich ist.</a:t>
            </a:r>
          </a:p>
        </p:txBody>
      </p:sp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1828800" y="4038600"/>
            <a:ext cx="6477000" cy="2260600"/>
            <a:chOff x="912" y="2544"/>
            <a:chExt cx="4080" cy="1424"/>
          </a:xfrm>
        </p:grpSpPr>
        <p:grpSp>
          <p:nvGrpSpPr>
            <p:cNvPr id="20486" name="Group 6"/>
            <p:cNvGrpSpPr>
              <a:grpSpLocks/>
            </p:cNvGrpSpPr>
            <p:nvPr/>
          </p:nvGrpSpPr>
          <p:grpSpPr bwMode="auto">
            <a:xfrm>
              <a:off x="912" y="3552"/>
              <a:ext cx="4080" cy="416"/>
              <a:chOff x="912" y="3552"/>
              <a:chExt cx="4080" cy="416"/>
            </a:xfrm>
          </p:grpSpPr>
          <p:sp>
            <p:nvSpPr>
              <p:cNvPr id="20487" name="AutoShape 7"/>
              <p:cNvSpPr>
                <a:spLocks noChangeArrowheads="1"/>
              </p:cNvSpPr>
              <p:nvPr/>
            </p:nvSpPr>
            <p:spPr bwMode="auto">
              <a:xfrm>
                <a:off x="960" y="3552"/>
                <a:ext cx="4032" cy="306"/>
              </a:xfrm>
              <a:prstGeom prst="rightArrow">
                <a:avLst>
                  <a:gd name="adj1" fmla="val 36602"/>
                  <a:gd name="adj2" fmla="val 54170"/>
                </a:avLst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wrap="none" anchor="ctr"/>
              <a:lstStyle/>
              <a:p>
                <a:pPr algn="ctr"/>
                <a:endParaRPr kumimoji="1" lang="de-DE" sz="1000"/>
              </a:p>
            </p:txBody>
          </p:sp>
          <p:sp>
            <p:nvSpPr>
              <p:cNvPr id="20488" name="Text Box 8"/>
              <p:cNvSpPr txBox="1">
                <a:spLocks noChangeArrowheads="1"/>
              </p:cNvSpPr>
              <p:nvPr/>
            </p:nvSpPr>
            <p:spPr bwMode="auto">
              <a:xfrm>
                <a:off x="912" y="3776"/>
                <a:ext cx="30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Jan</a:t>
                </a:r>
              </a:p>
            </p:txBody>
          </p:sp>
          <p:sp>
            <p:nvSpPr>
              <p:cNvPr id="20489" name="Text Box 9"/>
              <p:cNvSpPr txBox="1">
                <a:spLocks noChangeArrowheads="1"/>
              </p:cNvSpPr>
              <p:nvPr/>
            </p:nvSpPr>
            <p:spPr bwMode="auto">
              <a:xfrm>
                <a:off x="1244" y="3776"/>
                <a:ext cx="31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Feb</a:t>
                </a:r>
              </a:p>
            </p:txBody>
          </p:sp>
          <p:sp>
            <p:nvSpPr>
              <p:cNvPr id="20490" name="Text Box 10"/>
              <p:cNvSpPr txBox="1">
                <a:spLocks noChangeArrowheads="1"/>
              </p:cNvSpPr>
              <p:nvPr/>
            </p:nvSpPr>
            <p:spPr bwMode="auto">
              <a:xfrm>
                <a:off x="1597" y="3776"/>
                <a:ext cx="31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de-DE" sz="1400" b="1">
                    <a:latin typeface="Arial" charset="0"/>
                  </a:rPr>
                  <a:t>Mär</a:t>
                </a:r>
              </a:p>
            </p:txBody>
          </p:sp>
          <p:sp>
            <p:nvSpPr>
              <p:cNvPr id="20491" name="Text Box 11"/>
              <p:cNvSpPr txBox="1">
                <a:spLocks noChangeArrowheads="1"/>
              </p:cNvSpPr>
              <p:nvPr/>
            </p:nvSpPr>
            <p:spPr bwMode="auto">
              <a:xfrm>
                <a:off x="1972" y="3776"/>
                <a:ext cx="30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Apr</a:t>
                </a:r>
              </a:p>
            </p:txBody>
          </p:sp>
          <p:sp>
            <p:nvSpPr>
              <p:cNvPr id="20492" name="Text Box 12"/>
              <p:cNvSpPr txBox="1">
                <a:spLocks noChangeArrowheads="1"/>
              </p:cNvSpPr>
              <p:nvPr/>
            </p:nvSpPr>
            <p:spPr bwMode="auto">
              <a:xfrm>
                <a:off x="2332" y="3776"/>
                <a:ext cx="30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Mai</a:t>
                </a:r>
              </a:p>
            </p:txBody>
          </p:sp>
          <p:sp>
            <p:nvSpPr>
              <p:cNvPr id="20493" name="Text Box 13"/>
              <p:cNvSpPr txBox="1">
                <a:spLocks noChangeArrowheads="1"/>
              </p:cNvSpPr>
              <p:nvPr/>
            </p:nvSpPr>
            <p:spPr bwMode="auto">
              <a:xfrm>
                <a:off x="2729" y="3776"/>
                <a:ext cx="31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Jun</a:t>
                </a:r>
              </a:p>
            </p:txBody>
          </p:sp>
          <p:sp>
            <p:nvSpPr>
              <p:cNvPr id="20494" name="Text Box 14"/>
              <p:cNvSpPr txBox="1">
                <a:spLocks noChangeArrowheads="1"/>
              </p:cNvSpPr>
              <p:nvPr/>
            </p:nvSpPr>
            <p:spPr bwMode="auto">
              <a:xfrm>
                <a:off x="3068" y="3776"/>
                <a:ext cx="55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Jul  Aug</a:t>
                </a:r>
              </a:p>
            </p:txBody>
          </p:sp>
          <p:sp>
            <p:nvSpPr>
              <p:cNvPr id="20495" name="Text Box 15"/>
              <p:cNvSpPr txBox="1">
                <a:spLocks noChangeArrowheads="1"/>
              </p:cNvSpPr>
              <p:nvPr/>
            </p:nvSpPr>
            <p:spPr bwMode="auto">
              <a:xfrm>
                <a:off x="3443" y="3776"/>
                <a:ext cx="44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    Sep</a:t>
                </a:r>
              </a:p>
            </p:txBody>
          </p:sp>
          <p:sp>
            <p:nvSpPr>
              <p:cNvPr id="20496" name="Text Box 16"/>
              <p:cNvSpPr txBox="1">
                <a:spLocks noChangeArrowheads="1"/>
              </p:cNvSpPr>
              <p:nvPr/>
            </p:nvSpPr>
            <p:spPr bwMode="auto">
              <a:xfrm>
                <a:off x="3796" y="3776"/>
                <a:ext cx="36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de-DE" sz="1400" b="1">
                    <a:latin typeface="Arial" charset="0"/>
                  </a:rPr>
                  <a:t>  Okt</a:t>
                </a:r>
              </a:p>
            </p:txBody>
          </p:sp>
          <p:sp>
            <p:nvSpPr>
              <p:cNvPr id="20497" name="Text Box 17"/>
              <p:cNvSpPr txBox="1">
                <a:spLocks noChangeArrowheads="1"/>
              </p:cNvSpPr>
              <p:nvPr/>
            </p:nvSpPr>
            <p:spPr bwMode="auto">
              <a:xfrm>
                <a:off x="4142" y="3776"/>
                <a:ext cx="32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Nov</a:t>
                </a:r>
              </a:p>
            </p:txBody>
          </p:sp>
          <p:sp>
            <p:nvSpPr>
              <p:cNvPr id="20498" name="Text Box 18"/>
              <p:cNvSpPr txBox="1">
                <a:spLocks noChangeArrowheads="1"/>
              </p:cNvSpPr>
              <p:nvPr/>
            </p:nvSpPr>
            <p:spPr bwMode="auto">
              <a:xfrm>
                <a:off x="4524" y="3776"/>
                <a:ext cx="31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de-DE" sz="1400" b="1">
                    <a:latin typeface="Arial" charset="0"/>
                  </a:rPr>
                  <a:t>Dez</a:t>
                </a:r>
              </a:p>
            </p:txBody>
          </p:sp>
        </p:grpSp>
        <p:sp>
          <p:nvSpPr>
            <p:cNvPr id="20499" name="AutoShape 19"/>
            <p:cNvSpPr>
              <a:spLocks noChangeArrowheads="1"/>
            </p:cNvSpPr>
            <p:nvPr/>
          </p:nvSpPr>
          <p:spPr bwMode="auto">
            <a:xfrm>
              <a:off x="960" y="2736"/>
              <a:ext cx="1872" cy="96"/>
            </a:xfrm>
            <a:prstGeom prst="flowChartProcess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/>
              <a:r>
                <a:rPr kumimoji="1" lang="de-DE" sz="1400" b="1">
                  <a:latin typeface="Arial" charset="0"/>
                </a:rPr>
                <a:t>Aufgabe 2</a:t>
              </a:r>
              <a:endParaRPr kumimoji="1" lang="de-DE" sz="1000" b="1">
                <a:latin typeface="Arial" charset="0"/>
              </a:endParaRPr>
            </a:p>
          </p:txBody>
        </p:sp>
        <p:sp>
          <p:nvSpPr>
            <p:cNvPr id="20500" name="AutoShape 20"/>
            <p:cNvSpPr>
              <a:spLocks noChangeArrowheads="1"/>
            </p:cNvSpPr>
            <p:nvPr/>
          </p:nvSpPr>
          <p:spPr bwMode="auto">
            <a:xfrm>
              <a:off x="2880" y="3168"/>
              <a:ext cx="1200" cy="96"/>
            </a:xfrm>
            <a:prstGeom prst="flowChartProcess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/>
              <a:r>
                <a:rPr kumimoji="1" lang="de-DE" sz="1400" b="1">
                  <a:latin typeface="Arial" charset="0"/>
                </a:rPr>
                <a:t>Aufgabe 3</a:t>
              </a:r>
            </a:p>
          </p:txBody>
        </p:sp>
        <p:sp>
          <p:nvSpPr>
            <p:cNvPr id="20501" name="AutoShape 21"/>
            <p:cNvSpPr>
              <a:spLocks noChangeArrowheads="1"/>
            </p:cNvSpPr>
            <p:nvPr/>
          </p:nvSpPr>
          <p:spPr bwMode="auto">
            <a:xfrm>
              <a:off x="3744" y="3360"/>
              <a:ext cx="1056" cy="96"/>
            </a:xfrm>
            <a:prstGeom prst="flowChartProcess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/>
              <a:r>
                <a:rPr kumimoji="1" lang="de-DE" sz="1400" b="1">
                  <a:latin typeface="Arial" charset="0"/>
                </a:rPr>
                <a:t>Aufgabe 4</a:t>
              </a:r>
            </a:p>
          </p:txBody>
        </p:sp>
        <p:sp>
          <p:nvSpPr>
            <p:cNvPr id="20502" name="AutoShape 22"/>
            <p:cNvSpPr>
              <a:spLocks noChangeArrowheads="1"/>
            </p:cNvSpPr>
            <p:nvPr/>
          </p:nvSpPr>
          <p:spPr bwMode="auto">
            <a:xfrm>
              <a:off x="960" y="2544"/>
              <a:ext cx="864" cy="96"/>
            </a:xfrm>
            <a:prstGeom prst="flowChartProcess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/>
              <a:r>
                <a:rPr kumimoji="1" lang="de-DE" sz="1400" b="1">
                  <a:latin typeface="Arial" charset="0"/>
                </a:rPr>
                <a:t>Aufgabe 1</a:t>
              </a:r>
            </a:p>
          </p:txBody>
        </p:sp>
        <p:grpSp>
          <p:nvGrpSpPr>
            <p:cNvPr id="20503" name="Group 23"/>
            <p:cNvGrpSpPr>
              <a:grpSpLocks/>
            </p:cNvGrpSpPr>
            <p:nvPr/>
          </p:nvGrpSpPr>
          <p:grpSpPr bwMode="auto">
            <a:xfrm>
              <a:off x="2688" y="2871"/>
              <a:ext cx="1152" cy="249"/>
              <a:chOff x="2688" y="2871"/>
              <a:chExt cx="1152" cy="249"/>
            </a:xfrm>
          </p:grpSpPr>
          <p:sp>
            <p:nvSpPr>
              <p:cNvPr id="20504" name="Rectangle 24"/>
              <p:cNvSpPr>
                <a:spLocks noChangeArrowheads="1"/>
              </p:cNvSpPr>
              <p:nvPr/>
            </p:nvSpPr>
            <p:spPr bwMode="auto">
              <a:xfrm>
                <a:off x="2688" y="2871"/>
                <a:ext cx="1152" cy="2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tIns="137160" anchor="ctr">
                <a:spAutoFit/>
              </a:bodyPr>
              <a:lstStyle/>
              <a:p>
                <a:pPr algn="ctr"/>
                <a:r>
                  <a:rPr kumimoji="1" lang="en-US" sz="1400" b="1">
                    <a:latin typeface="Arial" charset="0"/>
                  </a:rPr>
                  <a:t>    </a:t>
                </a:r>
                <a:r>
                  <a:rPr kumimoji="1" lang="de-DE" sz="1400" b="1">
                    <a:latin typeface="Arial" charset="0"/>
                  </a:rPr>
                  <a:t>Meilenstein</a:t>
                </a:r>
                <a:endParaRPr kumimoji="1" lang="de-DE" sz="1000" b="1">
                  <a:latin typeface="Arial" charset="0"/>
                </a:endParaRPr>
              </a:p>
            </p:txBody>
          </p:sp>
          <p:sp>
            <p:nvSpPr>
              <p:cNvPr id="20505" name="Rectangle 25"/>
              <p:cNvSpPr>
                <a:spLocks noChangeArrowheads="1"/>
              </p:cNvSpPr>
              <p:nvPr/>
            </p:nvSpPr>
            <p:spPr bwMode="auto">
              <a:xfrm rot="-2700000">
                <a:off x="2767" y="2908"/>
                <a:ext cx="176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wrap="none" tIns="137160" anchor="ctr"/>
              <a:lstStyle/>
              <a:p>
                <a:pPr algn="ctr"/>
                <a:endParaRPr kumimoji="1" lang="de-DE" sz="1000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6A09C-6430-4430-8F62-36551875B0C4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16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C00D-9AA9-4877-9879-8C9446A1FD6C}" type="slidenum">
              <a:rPr lang="de-DE"/>
              <a:pPr/>
              <a:t>2</a:t>
            </a:fld>
            <a:endParaRPr lang="de-DE"/>
          </a:p>
        </p:txBody>
      </p:sp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/>
              <a:t>Marktzusammenfassung</a:t>
            </a:r>
          </a:p>
        </p:txBody>
      </p:sp>
      <p:sp>
        <p:nvSpPr>
          <p:cNvPr id="5123" name="Rectangle 3"/>
          <p:cNvSpPr>
            <a:spLocks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r>
              <a:rPr lang="de-DE" sz="2800"/>
              <a:t>Vergangenheit, Gegenwart und Zukunft des Marktes</a:t>
            </a:r>
          </a:p>
          <a:p>
            <a:pPr lvl="1"/>
            <a:r>
              <a:rPr lang="de-DE" sz="2000"/>
              <a:t>Übersicht über veränderte Marktanteile, Marktführer, Konkurrenz, Marktverschiebungen, Kosten, Preise, Wettbewerb.</a:t>
            </a:r>
          </a:p>
        </p:txBody>
      </p:sp>
      <p:sp>
        <p:nvSpPr>
          <p:cNvPr id="5195" name="Freeform 75"/>
          <p:cNvSpPr>
            <a:spLocks noChangeAspect="1"/>
          </p:cNvSpPr>
          <p:nvPr/>
        </p:nvSpPr>
        <p:spPr bwMode="auto">
          <a:xfrm>
            <a:off x="3071813" y="3773488"/>
            <a:ext cx="4810125" cy="21574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016"/>
              </a:cxn>
              <a:cxn ang="0">
                <a:pos x="3984" y="2016"/>
              </a:cxn>
            </a:cxnLst>
            <a:rect l="0" t="0" r="r" b="b"/>
            <a:pathLst>
              <a:path w="3984" h="2016">
                <a:moveTo>
                  <a:pt x="0" y="0"/>
                </a:moveTo>
                <a:lnTo>
                  <a:pt x="0" y="2016"/>
                </a:lnTo>
                <a:lnTo>
                  <a:pt x="3984" y="2016"/>
                </a:lnTo>
              </a:path>
            </a:pathLst>
          </a:custGeom>
          <a:noFill/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196" name="Freeform 76"/>
          <p:cNvSpPr>
            <a:spLocks noChangeAspect="1"/>
          </p:cNvSpPr>
          <p:nvPr/>
        </p:nvSpPr>
        <p:spPr bwMode="auto">
          <a:xfrm>
            <a:off x="3459163" y="5322888"/>
            <a:ext cx="939800" cy="552450"/>
          </a:xfrm>
          <a:custGeom>
            <a:avLst/>
            <a:gdLst/>
            <a:ahLst/>
            <a:cxnLst>
              <a:cxn ang="0">
                <a:pos x="0" y="300"/>
              </a:cxn>
              <a:cxn ang="0">
                <a:pos x="0" y="480"/>
              </a:cxn>
              <a:cxn ang="0">
                <a:pos x="816" y="480"/>
              </a:cxn>
              <a:cxn ang="0">
                <a:pos x="816" y="0"/>
              </a:cxn>
              <a:cxn ang="0">
                <a:pos x="738" y="51"/>
              </a:cxn>
              <a:cxn ang="0">
                <a:pos x="645" y="102"/>
              </a:cxn>
              <a:cxn ang="0">
                <a:pos x="573" y="129"/>
              </a:cxn>
              <a:cxn ang="0">
                <a:pos x="456" y="165"/>
              </a:cxn>
              <a:cxn ang="0">
                <a:pos x="339" y="201"/>
              </a:cxn>
              <a:cxn ang="0">
                <a:pos x="207" y="243"/>
              </a:cxn>
              <a:cxn ang="0">
                <a:pos x="81" y="279"/>
              </a:cxn>
              <a:cxn ang="0">
                <a:pos x="0" y="300"/>
              </a:cxn>
            </a:cxnLst>
            <a:rect l="0" t="0" r="r" b="b"/>
            <a:pathLst>
              <a:path w="816" h="480">
                <a:moveTo>
                  <a:pt x="0" y="300"/>
                </a:moveTo>
                <a:lnTo>
                  <a:pt x="0" y="480"/>
                </a:lnTo>
                <a:lnTo>
                  <a:pt x="816" y="480"/>
                </a:lnTo>
                <a:lnTo>
                  <a:pt x="816" y="0"/>
                </a:lnTo>
                <a:lnTo>
                  <a:pt x="738" y="51"/>
                </a:lnTo>
                <a:lnTo>
                  <a:pt x="645" y="102"/>
                </a:lnTo>
                <a:lnTo>
                  <a:pt x="573" y="129"/>
                </a:lnTo>
                <a:lnTo>
                  <a:pt x="456" y="165"/>
                </a:lnTo>
                <a:lnTo>
                  <a:pt x="339" y="201"/>
                </a:lnTo>
                <a:lnTo>
                  <a:pt x="207" y="243"/>
                </a:lnTo>
                <a:lnTo>
                  <a:pt x="81" y="279"/>
                </a:lnTo>
                <a:lnTo>
                  <a:pt x="0" y="300"/>
                </a:lnTo>
                <a:close/>
              </a:path>
            </a:pathLst>
          </a:custGeom>
          <a:solidFill>
            <a:schemeClr val="bg2"/>
          </a:solidFill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197" name="Freeform 77"/>
          <p:cNvSpPr>
            <a:spLocks noChangeAspect="1"/>
          </p:cNvSpPr>
          <p:nvPr/>
        </p:nvSpPr>
        <p:spPr bwMode="auto">
          <a:xfrm>
            <a:off x="4467225" y="4241800"/>
            <a:ext cx="1000125" cy="1633538"/>
          </a:xfrm>
          <a:custGeom>
            <a:avLst/>
            <a:gdLst/>
            <a:ahLst/>
            <a:cxnLst>
              <a:cxn ang="0">
                <a:pos x="867" y="0"/>
              </a:cxn>
              <a:cxn ang="0">
                <a:pos x="866" y="1418"/>
              </a:cxn>
              <a:cxn ang="0">
                <a:pos x="0" y="1416"/>
              </a:cxn>
              <a:cxn ang="0">
                <a:pos x="0" y="882"/>
              </a:cxn>
              <a:cxn ang="0">
                <a:pos x="84" y="804"/>
              </a:cxn>
              <a:cxn ang="0">
                <a:pos x="156" y="735"/>
              </a:cxn>
              <a:cxn ang="0">
                <a:pos x="222" y="657"/>
              </a:cxn>
              <a:cxn ang="0">
                <a:pos x="297" y="558"/>
              </a:cxn>
              <a:cxn ang="0">
                <a:pos x="381" y="453"/>
              </a:cxn>
              <a:cxn ang="0">
                <a:pos x="486" y="318"/>
              </a:cxn>
              <a:cxn ang="0">
                <a:pos x="543" y="240"/>
              </a:cxn>
              <a:cxn ang="0">
                <a:pos x="630" y="129"/>
              </a:cxn>
              <a:cxn ang="0">
                <a:pos x="687" y="72"/>
              </a:cxn>
              <a:cxn ang="0">
                <a:pos x="753" y="27"/>
              </a:cxn>
              <a:cxn ang="0">
                <a:pos x="801" y="16"/>
              </a:cxn>
              <a:cxn ang="0">
                <a:pos x="867" y="0"/>
              </a:cxn>
            </a:cxnLst>
            <a:rect l="0" t="0" r="r" b="b"/>
            <a:pathLst>
              <a:path w="867" h="1418">
                <a:moveTo>
                  <a:pt x="867" y="0"/>
                </a:moveTo>
                <a:lnTo>
                  <a:pt x="866" y="1418"/>
                </a:lnTo>
                <a:lnTo>
                  <a:pt x="0" y="1416"/>
                </a:lnTo>
                <a:lnTo>
                  <a:pt x="0" y="882"/>
                </a:lnTo>
                <a:lnTo>
                  <a:pt x="84" y="804"/>
                </a:lnTo>
                <a:lnTo>
                  <a:pt x="156" y="735"/>
                </a:lnTo>
                <a:lnTo>
                  <a:pt x="222" y="657"/>
                </a:lnTo>
                <a:lnTo>
                  <a:pt x="297" y="558"/>
                </a:lnTo>
                <a:lnTo>
                  <a:pt x="381" y="453"/>
                </a:lnTo>
                <a:lnTo>
                  <a:pt x="486" y="318"/>
                </a:lnTo>
                <a:lnTo>
                  <a:pt x="543" y="240"/>
                </a:lnTo>
                <a:lnTo>
                  <a:pt x="630" y="129"/>
                </a:lnTo>
                <a:lnTo>
                  <a:pt x="687" y="72"/>
                </a:lnTo>
                <a:lnTo>
                  <a:pt x="753" y="27"/>
                </a:lnTo>
                <a:lnTo>
                  <a:pt x="801" y="16"/>
                </a:lnTo>
                <a:lnTo>
                  <a:pt x="867" y="0"/>
                </a:lnTo>
                <a:close/>
              </a:path>
            </a:pathLst>
          </a:custGeom>
          <a:solidFill>
            <a:schemeClr val="accent2"/>
          </a:solidFill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198" name="Freeform 78"/>
          <p:cNvSpPr>
            <a:spLocks noChangeAspect="1"/>
          </p:cNvSpPr>
          <p:nvPr/>
        </p:nvSpPr>
        <p:spPr bwMode="auto">
          <a:xfrm>
            <a:off x="3092450" y="5702300"/>
            <a:ext cx="311150" cy="173038"/>
          </a:xfrm>
          <a:custGeom>
            <a:avLst/>
            <a:gdLst/>
            <a:ahLst/>
            <a:cxnLst>
              <a:cxn ang="0">
                <a:pos x="0" y="123"/>
              </a:cxn>
              <a:cxn ang="0">
                <a:pos x="0" y="174"/>
              </a:cxn>
              <a:cxn ang="0">
                <a:pos x="366" y="174"/>
              </a:cxn>
              <a:cxn ang="0">
                <a:pos x="366" y="0"/>
              </a:cxn>
              <a:cxn ang="0">
                <a:pos x="320" y="18"/>
              </a:cxn>
              <a:cxn ang="0">
                <a:pos x="267" y="39"/>
              </a:cxn>
              <a:cxn ang="0">
                <a:pos x="198" y="61"/>
              </a:cxn>
              <a:cxn ang="0">
                <a:pos x="132" y="86"/>
              </a:cxn>
              <a:cxn ang="0">
                <a:pos x="74" y="106"/>
              </a:cxn>
              <a:cxn ang="0">
                <a:pos x="0" y="123"/>
              </a:cxn>
            </a:cxnLst>
            <a:rect l="0" t="0" r="r" b="b"/>
            <a:pathLst>
              <a:path w="366" h="174">
                <a:moveTo>
                  <a:pt x="0" y="123"/>
                </a:moveTo>
                <a:lnTo>
                  <a:pt x="0" y="174"/>
                </a:lnTo>
                <a:lnTo>
                  <a:pt x="366" y="174"/>
                </a:lnTo>
                <a:lnTo>
                  <a:pt x="366" y="0"/>
                </a:lnTo>
                <a:lnTo>
                  <a:pt x="320" y="18"/>
                </a:lnTo>
                <a:lnTo>
                  <a:pt x="267" y="39"/>
                </a:lnTo>
                <a:lnTo>
                  <a:pt x="198" y="61"/>
                </a:lnTo>
                <a:lnTo>
                  <a:pt x="132" y="86"/>
                </a:lnTo>
                <a:lnTo>
                  <a:pt x="74" y="106"/>
                </a:lnTo>
                <a:lnTo>
                  <a:pt x="0" y="123"/>
                </a:lnTo>
                <a:close/>
              </a:path>
            </a:pathLst>
          </a:custGeom>
          <a:solidFill>
            <a:schemeClr val="bg1"/>
          </a:solidFill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199" name="Freeform 79"/>
          <p:cNvSpPr>
            <a:spLocks noChangeAspect="1"/>
          </p:cNvSpPr>
          <p:nvPr/>
        </p:nvSpPr>
        <p:spPr bwMode="auto">
          <a:xfrm flipH="1">
            <a:off x="6569075" y="5322888"/>
            <a:ext cx="939800" cy="552450"/>
          </a:xfrm>
          <a:custGeom>
            <a:avLst/>
            <a:gdLst/>
            <a:ahLst/>
            <a:cxnLst>
              <a:cxn ang="0">
                <a:pos x="0" y="300"/>
              </a:cxn>
              <a:cxn ang="0">
                <a:pos x="0" y="480"/>
              </a:cxn>
              <a:cxn ang="0">
                <a:pos x="816" y="480"/>
              </a:cxn>
              <a:cxn ang="0">
                <a:pos x="816" y="0"/>
              </a:cxn>
              <a:cxn ang="0">
                <a:pos x="738" y="51"/>
              </a:cxn>
              <a:cxn ang="0">
                <a:pos x="645" y="102"/>
              </a:cxn>
              <a:cxn ang="0">
                <a:pos x="573" y="129"/>
              </a:cxn>
              <a:cxn ang="0">
                <a:pos x="456" y="165"/>
              </a:cxn>
              <a:cxn ang="0">
                <a:pos x="339" y="201"/>
              </a:cxn>
              <a:cxn ang="0">
                <a:pos x="207" y="243"/>
              </a:cxn>
              <a:cxn ang="0">
                <a:pos x="81" y="279"/>
              </a:cxn>
              <a:cxn ang="0">
                <a:pos x="0" y="300"/>
              </a:cxn>
            </a:cxnLst>
            <a:rect l="0" t="0" r="r" b="b"/>
            <a:pathLst>
              <a:path w="816" h="480">
                <a:moveTo>
                  <a:pt x="0" y="300"/>
                </a:moveTo>
                <a:lnTo>
                  <a:pt x="0" y="480"/>
                </a:lnTo>
                <a:lnTo>
                  <a:pt x="816" y="480"/>
                </a:lnTo>
                <a:lnTo>
                  <a:pt x="816" y="0"/>
                </a:lnTo>
                <a:lnTo>
                  <a:pt x="738" y="51"/>
                </a:lnTo>
                <a:lnTo>
                  <a:pt x="645" y="102"/>
                </a:lnTo>
                <a:lnTo>
                  <a:pt x="573" y="129"/>
                </a:lnTo>
                <a:lnTo>
                  <a:pt x="456" y="165"/>
                </a:lnTo>
                <a:lnTo>
                  <a:pt x="339" y="201"/>
                </a:lnTo>
                <a:lnTo>
                  <a:pt x="207" y="243"/>
                </a:lnTo>
                <a:lnTo>
                  <a:pt x="81" y="279"/>
                </a:lnTo>
                <a:lnTo>
                  <a:pt x="0" y="300"/>
                </a:lnTo>
                <a:close/>
              </a:path>
            </a:pathLst>
          </a:custGeom>
          <a:solidFill>
            <a:schemeClr val="tx2"/>
          </a:solidFill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200" name="Freeform 80"/>
          <p:cNvSpPr>
            <a:spLocks noChangeAspect="1"/>
          </p:cNvSpPr>
          <p:nvPr/>
        </p:nvSpPr>
        <p:spPr bwMode="auto">
          <a:xfrm flipH="1">
            <a:off x="5518150" y="4241800"/>
            <a:ext cx="998538" cy="1633538"/>
          </a:xfrm>
          <a:custGeom>
            <a:avLst/>
            <a:gdLst/>
            <a:ahLst/>
            <a:cxnLst>
              <a:cxn ang="0">
                <a:pos x="867" y="0"/>
              </a:cxn>
              <a:cxn ang="0">
                <a:pos x="866" y="1418"/>
              </a:cxn>
              <a:cxn ang="0">
                <a:pos x="0" y="1416"/>
              </a:cxn>
              <a:cxn ang="0">
                <a:pos x="0" y="882"/>
              </a:cxn>
              <a:cxn ang="0">
                <a:pos x="84" y="804"/>
              </a:cxn>
              <a:cxn ang="0">
                <a:pos x="156" y="735"/>
              </a:cxn>
              <a:cxn ang="0">
                <a:pos x="222" y="657"/>
              </a:cxn>
              <a:cxn ang="0">
                <a:pos x="297" y="558"/>
              </a:cxn>
              <a:cxn ang="0">
                <a:pos x="381" y="453"/>
              </a:cxn>
              <a:cxn ang="0">
                <a:pos x="486" y="318"/>
              </a:cxn>
              <a:cxn ang="0">
                <a:pos x="543" y="240"/>
              </a:cxn>
              <a:cxn ang="0">
                <a:pos x="630" y="129"/>
              </a:cxn>
              <a:cxn ang="0">
                <a:pos x="687" y="72"/>
              </a:cxn>
              <a:cxn ang="0">
                <a:pos x="753" y="27"/>
              </a:cxn>
              <a:cxn ang="0">
                <a:pos x="801" y="16"/>
              </a:cxn>
              <a:cxn ang="0">
                <a:pos x="867" y="0"/>
              </a:cxn>
            </a:cxnLst>
            <a:rect l="0" t="0" r="r" b="b"/>
            <a:pathLst>
              <a:path w="867" h="1418">
                <a:moveTo>
                  <a:pt x="867" y="0"/>
                </a:moveTo>
                <a:lnTo>
                  <a:pt x="866" y="1418"/>
                </a:lnTo>
                <a:lnTo>
                  <a:pt x="0" y="1416"/>
                </a:lnTo>
                <a:lnTo>
                  <a:pt x="0" y="882"/>
                </a:lnTo>
                <a:lnTo>
                  <a:pt x="84" y="804"/>
                </a:lnTo>
                <a:lnTo>
                  <a:pt x="156" y="735"/>
                </a:lnTo>
                <a:lnTo>
                  <a:pt x="222" y="657"/>
                </a:lnTo>
                <a:lnTo>
                  <a:pt x="297" y="558"/>
                </a:lnTo>
                <a:lnTo>
                  <a:pt x="381" y="453"/>
                </a:lnTo>
                <a:lnTo>
                  <a:pt x="486" y="318"/>
                </a:lnTo>
                <a:lnTo>
                  <a:pt x="543" y="240"/>
                </a:lnTo>
                <a:lnTo>
                  <a:pt x="630" y="129"/>
                </a:lnTo>
                <a:lnTo>
                  <a:pt x="687" y="72"/>
                </a:lnTo>
                <a:lnTo>
                  <a:pt x="753" y="27"/>
                </a:lnTo>
                <a:lnTo>
                  <a:pt x="801" y="16"/>
                </a:lnTo>
                <a:lnTo>
                  <a:pt x="867" y="0"/>
                </a:lnTo>
                <a:close/>
              </a:path>
            </a:pathLst>
          </a:custGeom>
          <a:solidFill>
            <a:schemeClr val="accent1"/>
          </a:solidFill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201" name="Text Box 81"/>
          <p:cNvSpPr txBox="1">
            <a:spLocks noChangeArrowheads="1"/>
          </p:cNvSpPr>
          <p:nvPr/>
        </p:nvSpPr>
        <p:spPr bwMode="auto">
          <a:xfrm>
            <a:off x="3136900" y="5021263"/>
            <a:ext cx="1384300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kumimoji="1" lang="de-DE" sz="1400" b="1">
                <a:latin typeface="Arial" charset="0"/>
              </a:rPr>
              <a:t>Frühe Kunden</a:t>
            </a:r>
          </a:p>
        </p:txBody>
      </p:sp>
      <p:sp>
        <p:nvSpPr>
          <p:cNvPr id="5202" name="Text Box 82"/>
          <p:cNvSpPr txBox="1">
            <a:spLocks noChangeArrowheads="1"/>
          </p:cNvSpPr>
          <p:nvPr/>
        </p:nvSpPr>
        <p:spPr bwMode="auto">
          <a:xfrm>
            <a:off x="4852988" y="3689350"/>
            <a:ext cx="1317625" cy="517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kumimoji="1" lang="de-DE" sz="1400" b="1">
                <a:latin typeface="Arial" charset="0"/>
              </a:rPr>
              <a:t>Massenmarkt</a:t>
            </a:r>
            <a:br>
              <a:rPr kumimoji="1" lang="de-DE" sz="1400" b="1">
                <a:latin typeface="Arial" charset="0"/>
              </a:rPr>
            </a:br>
            <a:endParaRPr kumimoji="1" lang="de-DE" sz="1400" b="1">
              <a:latin typeface="Arial" charset="0"/>
            </a:endParaRPr>
          </a:p>
        </p:txBody>
      </p:sp>
      <p:sp>
        <p:nvSpPr>
          <p:cNvPr id="5203" name="Text Box 83"/>
          <p:cNvSpPr txBox="1">
            <a:spLocks noChangeArrowheads="1"/>
          </p:cNvSpPr>
          <p:nvPr/>
        </p:nvSpPr>
        <p:spPr bwMode="auto">
          <a:xfrm>
            <a:off x="6473825" y="4984750"/>
            <a:ext cx="1827213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kumimoji="1" lang="de-DE" sz="1400" b="1">
                <a:latin typeface="Arial" charset="0"/>
              </a:rPr>
              <a:t>Produktlebensende</a:t>
            </a:r>
          </a:p>
        </p:txBody>
      </p:sp>
      <p:sp>
        <p:nvSpPr>
          <p:cNvPr id="5204" name="Text Box 84"/>
          <p:cNvSpPr txBox="1">
            <a:spLocks noChangeArrowheads="1"/>
          </p:cNvSpPr>
          <p:nvPr/>
        </p:nvSpPr>
        <p:spPr bwMode="auto">
          <a:xfrm>
            <a:off x="5253038" y="5976938"/>
            <a:ext cx="479425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kumimoji="1" lang="de-DE" sz="1400" i="1">
                <a:latin typeface="Arial" charset="0"/>
              </a:rPr>
              <a:t>Zeit</a:t>
            </a:r>
          </a:p>
        </p:txBody>
      </p:sp>
      <p:sp>
        <p:nvSpPr>
          <p:cNvPr id="5205" name="Text Box 85"/>
          <p:cNvSpPr txBox="1">
            <a:spLocks noChangeArrowheads="1"/>
          </p:cNvSpPr>
          <p:nvPr/>
        </p:nvSpPr>
        <p:spPr bwMode="auto">
          <a:xfrm>
            <a:off x="2192338" y="4522788"/>
            <a:ext cx="854075" cy="517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kumimoji="1" lang="de-DE" sz="1400" i="1">
                <a:latin typeface="Arial" charset="0"/>
              </a:rPr>
              <a:t>Kunden-</a:t>
            </a:r>
          </a:p>
          <a:p>
            <a:pPr algn="ctr"/>
            <a:r>
              <a:rPr kumimoji="1" lang="de-DE" sz="1400" i="1">
                <a:latin typeface="Arial" charset="0"/>
              </a:rPr>
              <a:t>anzahl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4ED3B-AE4D-49A1-AC28-891552154BEC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31C0-A771-4878-8BF4-8E40A31CEC30}" type="slidenum">
              <a:rPr lang="de-DE"/>
              <a:pPr/>
              <a:t>3</a:t>
            </a:fld>
            <a:endParaRPr lang="de-DE"/>
          </a:p>
        </p:txBody>
      </p:sp>
      <p:sp>
        <p:nvSpPr>
          <p:cNvPr id="6146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/>
              <a:t>Produktdefinition</a:t>
            </a:r>
          </a:p>
        </p:txBody>
      </p:sp>
      <p:sp>
        <p:nvSpPr>
          <p:cNvPr id="6147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/>
              <a:t>Beschreiben Sie das zu vermarktende Produkt oder</a:t>
            </a:r>
            <a:br>
              <a:rPr lang="de-DE"/>
            </a:br>
            <a:r>
              <a:rPr lang="de-DE"/>
              <a:t>die Dienstleistung.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4647-7FAB-46A4-B554-1E20A90A6F10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13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9B52F-51AE-4D62-A9B3-0B0C93A2F0E8}" type="slidenum">
              <a:rPr lang="de-DE"/>
              <a:pPr/>
              <a:t>4</a:t>
            </a:fld>
            <a:endParaRPr lang="de-DE"/>
          </a:p>
        </p:txBody>
      </p:sp>
      <p:sp>
        <p:nvSpPr>
          <p:cNvPr id="7170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/>
              <a:t>Konkurrenz</a:t>
            </a:r>
          </a:p>
        </p:txBody>
      </p:sp>
      <p:sp>
        <p:nvSpPr>
          <p:cNvPr id="7171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1370013" y="1676400"/>
            <a:ext cx="3735387" cy="4114800"/>
          </a:xfrm>
          <a:noFill/>
          <a:ln/>
        </p:spPr>
        <p:txBody>
          <a:bodyPr rIns="0"/>
          <a:lstStyle/>
          <a:p>
            <a:pPr marL="287338" indent="-287338"/>
            <a:r>
              <a:rPr lang="de-DE" sz="2800"/>
              <a:t>Die Wettbewerbs-situation:</a:t>
            </a:r>
          </a:p>
          <a:p>
            <a:pPr marL="627063" lvl="1" indent="-225425"/>
            <a:r>
              <a:rPr lang="de-DE" sz="2000"/>
              <a:t>Geben Sie eine Übersicht der Stärken und Schwächen Ihrer Konkurrenz.</a:t>
            </a:r>
          </a:p>
          <a:p>
            <a:pPr marL="627063" lvl="1" indent="-225425"/>
            <a:r>
              <a:rPr lang="de-DE" sz="2000"/>
              <a:t>Vergleichen Sie jedes Produkt der Konkurrenz mit dem neuen Produkt.</a:t>
            </a:r>
          </a:p>
        </p:txBody>
      </p:sp>
      <p:grpSp>
        <p:nvGrpSpPr>
          <p:cNvPr id="7201" name="Group 33"/>
          <p:cNvGrpSpPr>
            <a:grpSpLocks/>
          </p:cNvGrpSpPr>
          <p:nvPr/>
        </p:nvGrpSpPr>
        <p:grpSpPr bwMode="auto">
          <a:xfrm>
            <a:off x="5276850" y="1981200"/>
            <a:ext cx="3638550" cy="3565525"/>
            <a:chOff x="3324" y="1248"/>
            <a:chExt cx="2292" cy="2246"/>
          </a:xfrm>
        </p:grpSpPr>
        <p:sp>
          <p:nvSpPr>
            <p:cNvPr id="7182" name="Oval 14"/>
            <p:cNvSpPr>
              <a:spLocks noChangeAspect="1" noChangeArrowheads="1"/>
            </p:cNvSpPr>
            <p:nvPr/>
          </p:nvSpPr>
          <p:spPr bwMode="auto">
            <a:xfrm>
              <a:off x="4120" y="1862"/>
              <a:ext cx="406" cy="40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76078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/>
              <a:r>
                <a:rPr kumimoji="1" lang="en-US" sz="2000">
                  <a:latin typeface="Arial" charset="0"/>
                </a:rPr>
                <a:t>A</a:t>
              </a:r>
              <a:endParaRPr kumimoji="1" lang="en-US" sz="1000">
                <a:latin typeface="Arial" charset="0"/>
              </a:endParaRPr>
            </a:p>
          </p:txBody>
        </p:sp>
        <p:sp>
          <p:nvSpPr>
            <p:cNvPr id="7183" name="Oval 15"/>
            <p:cNvSpPr>
              <a:spLocks noChangeAspect="1" noChangeArrowheads="1"/>
            </p:cNvSpPr>
            <p:nvPr/>
          </p:nvSpPr>
          <p:spPr bwMode="auto">
            <a:xfrm>
              <a:off x="4831" y="1862"/>
              <a:ext cx="304" cy="305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6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/>
              <a:r>
                <a:rPr kumimoji="1" lang="en-US" sz="2000">
                  <a:latin typeface="Arial" charset="0"/>
                </a:rPr>
                <a:t>B</a:t>
              </a:r>
            </a:p>
          </p:txBody>
        </p:sp>
        <p:sp>
          <p:nvSpPr>
            <p:cNvPr id="7184" name="Oval 16"/>
            <p:cNvSpPr>
              <a:spLocks noChangeAspect="1" noChangeArrowheads="1"/>
            </p:cNvSpPr>
            <p:nvPr/>
          </p:nvSpPr>
          <p:spPr bwMode="auto">
            <a:xfrm>
              <a:off x="4018" y="2742"/>
              <a:ext cx="257" cy="25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/>
              <a:r>
                <a:rPr kumimoji="1" lang="en-US" sz="2000">
                  <a:latin typeface="Arial" charset="0"/>
                </a:rPr>
                <a:t>C</a:t>
              </a:r>
            </a:p>
          </p:txBody>
        </p:sp>
        <p:sp>
          <p:nvSpPr>
            <p:cNvPr id="7185" name="Oval 17"/>
            <p:cNvSpPr>
              <a:spLocks noChangeAspect="1" noChangeArrowheads="1"/>
            </p:cNvSpPr>
            <p:nvPr/>
          </p:nvSpPr>
          <p:spPr bwMode="auto">
            <a:xfrm>
              <a:off x="4390" y="2573"/>
              <a:ext cx="342" cy="34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6078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/>
              <a:r>
                <a:rPr kumimoji="1" lang="en-US" sz="2000">
                  <a:latin typeface="Arial" charset="0"/>
                </a:rPr>
                <a:t>D</a:t>
              </a:r>
            </a:p>
          </p:txBody>
        </p:sp>
        <p:sp>
          <p:nvSpPr>
            <p:cNvPr id="7186" name="Freeform 18"/>
            <p:cNvSpPr>
              <a:spLocks noChangeAspect="1"/>
            </p:cNvSpPr>
            <p:nvPr/>
          </p:nvSpPr>
          <p:spPr bwMode="auto">
            <a:xfrm>
              <a:off x="3711" y="1248"/>
              <a:ext cx="1905" cy="19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976"/>
                </a:cxn>
                <a:cxn ang="0">
                  <a:pos x="2976" y="2976"/>
                </a:cxn>
              </a:cxnLst>
              <a:rect l="0" t="0" r="r" b="b"/>
              <a:pathLst>
                <a:path w="2976" h="2976">
                  <a:moveTo>
                    <a:pt x="0" y="0"/>
                  </a:moveTo>
                  <a:lnTo>
                    <a:pt x="0" y="2976"/>
                  </a:lnTo>
                  <a:lnTo>
                    <a:pt x="2976" y="2976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tIns="137160" anchor="ctr"/>
            <a:lstStyle/>
            <a:p>
              <a:endParaRPr lang="de-DE"/>
            </a:p>
          </p:txBody>
        </p:sp>
        <p:sp>
          <p:nvSpPr>
            <p:cNvPr id="7187" name="AutoShape 19"/>
            <p:cNvSpPr>
              <a:spLocks noChangeAspect="1" noChangeArrowheads="1"/>
            </p:cNvSpPr>
            <p:nvPr/>
          </p:nvSpPr>
          <p:spPr bwMode="auto">
            <a:xfrm>
              <a:off x="4166" y="3180"/>
              <a:ext cx="958" cy="314"/>
            </a:xfrm>
            <a:prstGeom prst="rightArrow">
              <a:avLst>
                <a:gd name="adj1" fmla="val 50000"/>
                <a:gd name="adj2" fmla="val 76274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Ctr="1"/>
            <a:lstStyle/>
            <a:p>
              <a:pPr algn="ctr"/>
              <a:r>
                <a:rPr kumimoji="1" lang="de-DE" sz="1600" b="1">
                  <a:latin typeface="Arial" charset="0"/>
                </a:rPr>
                <a:t>Leistung</a:t>
              </a:r>
            </a:p>
          </p:txBody>
        </p:sp>
        <p:sp>
          <p:nvSpPr>
            <p:cNvPr id="7188" name="AutoShape 20"/>
            <p:cNvSpPr>
              <a:spLocks noChangeAspect="1" noChangeArrowheads="1"/>
            </p:cNvSpPr>
            <p:nvPr/>
          </p:nvSpPr>
          <p:spPr bwMode="auto">
            <a:xfrm rot="5400000" flipH="1" flipV="1">
              <a:off x="3078" y="2052"/>
              <a:ext cx="788" cy="295"/>
            </a:xfrm>
            <a:prstGeom prst="rightArrow">
              <a:avLst>
                <a:gd name="adj1" fmla="val 50000"/>
                <a:gd name="adj2" fmla="val 6678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Ctr="1"/>
            <a:lstStyle/>
            <a:p>
              <a:pPr algn="ctr"/>
              <a:r>
                <a:rPr kumimoji="1" lang="de-DE" sz="1600" b="1">
                  <a:latin typeface="Arial" charset="0"/>
                </a:rPr>
                <a:t>Preis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EE06-F4A1-4B1F-84BC-87B1074619C9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AA9A-FE17-4E0E-A136-A14ACA058A9E}" type="slidenum">
              <a:rPr lang="de-DE"/>
              <a:pPr/>
              <a:t>5</a:t>
            </a:fld>
            <a:endParaRPr lang="de-DE"/>
          </a:p>
        </p:txBody>
      </p:sp>
      <p:sp>
        <p:nvSpPr>
          <p:cNvPr id="8194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/>
              <a:t>Marktposition</a:t>
            </a:r>
          </a:p>
        </p:txBody>
      </p:sp>
      <p:sp>
        <p:nvSpPr>
          <p:cNvPr id="8195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de-DE"/>
              <a:t>Marktposition des Produkts/der Dienstleistung.</a:t>
            </a:r>
          </a:p>
          <a:p>
            <a:pPr lvl="1">
              <a:lnSpc>
                <a:spcPct val="90000"/>
              </a:lnSpc>
            </a:pPr>
            <a:r>
              <a:rPr lang="de-DE"/>
              <a:t>Genaue Definition der langfristigen Marktposition des Produkts und konkurrierender Produkte.</a:t>
            </a:r>
          </a:p>
          <a:p>
            <a:pPr>
              <a:lnSpc>
                <a:spcPct val="90000"/>
              </a:lnSpc>
            </a:pPr>
            <a:r>
              <a:rPr lang="de-DE"/>
              <a:t>Kundenversprechen.</a:t>
            </a:r>
          </a:p>
          <a:p>
            <a:pPr lvl="1">
              <a:lnSpc>
                <a:spcPct val="90000"/>
              </a:lnSpc>
            </a:pPr>
            <a:r>
              <a:rPr lang="de-DE"/>
              <a:t>Zusammenfassende Aussage über den Nutzen des Produkts oder der Dienstleistung für den Konsumenten.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BC32B-8059-4D47-9538-DB4CFF6D33F3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3BC-61ED-4FB6-B798-FF1D970740E0}" type="slidenum">
              <a:rPr lang="de-DE"/>
              <a:pPr/>
              <a:t>6</a:t>
            </a:fld>
            <a:endParaRPr lang="de-DE"/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/>
              <a:t>Kommunikationsstrategien</a:t>
            </a:r>
          </a:p>
        </p:txBody>
      </p:sp>
      <p:sp>
        <p:nvSpPr>
          <p:cNvPr id="9219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/>
              <a:t>Zielgruppenorientierte Werbung.</a:t>
            </a:r>
          </a:p>
          <a:p>
            <a:r>
              <a:rPr lang="de-DE"/>
              <a:t>Ermitteln Sie die Demografie der Zielgruppe.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CFF36-3A4F-4307-93A2-DFC32A87FB88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3D1-C1AE-455B-8B24-3A3BD9D2FBB8}" type="slidenum">
              <a:rPr lang="de-DE"/>
              <a:pPr/>
              <a:t>7</a:t>
            </a:fld>
            <a:endParaRPr lang="de-DE"/>
          </a:p>
        </p:txBody>
      </p:sp>
      <p:sp>
        <p:nvSpPr>
          <p:cNvPr id="10242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/>
              <a:t>Verpackung &amp; Auftragserfüllungen</a:t>
            </a:r>
          </a:p>
        </p:txBody>
      </p:sp>
      <p:sp>
        <p:nvSpPr>
          <p:cNvPr id="10243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z="2800"/>
              <a:t>Produktverpackung</a:t>
            </a:r>
          </a:p>
          <a:p>
            <a:pPr lvl="1"/>
            <a:r>
              <a:rPr lang="de-DE" sz="2400"/>
              <a:t>Diskutieren Sie den Form-Faktor, Preisfestsetzung, Aussehen, Strategie.</a:t>
            </a:r>
          </a:p>
          <a:p>
            <a:pPr lvl="1"/>
            <a:r>
              <a:rPr lang="de-DE" sz="2400"/>
              <a:t>Diskutieren Sie die Lieferung von Artikeln, die nicht direkt mit dem Produkt verschickt werden.</a:t>
            </a:r>
          </a:p>
          <a:p>
            <a:r>
              <a:rPr lang="de-DE" sz="2800"/>
              <a:t>Materialkosten</a:t>
            </a:r>
          </a:p>
          <a:p>
            <a:pPr lvl="1"/>
            <a:r>
              <a:rPr lang="de-DE" sz="2400"/>
              <a:t>Fassen Sie die Materialkosten und wichtigen Produktbestandteile zusammen.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FE5C5-41D0-4762-BCC3-052C9AC3FBC0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3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164A1-9C78-4657-8150-F3E4A805481B}" type="slidenum">
              <a:rPr lang="de-DE"/>
              <a:pPr/>
              <a:t>8</a:t>
            </a:fld>
            <a:endParaRPr lang="de-DE"/>
          </a:p>
        </p:txBody>
      </p:sp>
      <p:sp>
        <p:nvSpPr>
          <p:cNvPr id="11266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/>
              <a:t>Markteinführungsstrategien</a:t>
            </a:r>
          </a:p>
        </p:txBody>
      </p:sp>
      <p:sp>
        <p:nvSpPr>
          <p:cNvPr id="11267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/>
              <a:t>Markteinführungsplan:</a:t>
            </a:r>
          </a:p>
          <a:p>
            <a:pPr lvl="1"/>
            <a:r>
              <a:rPr lang="de-DE"/>
              <a:t>Falls das Produkt angekündigt wird.</a:t>
            </a:r>
          </a:p>
          <a:p>
            <a:r>
              <a:rPr lang="de-DE"/>
              <a:t>Werbebudget:</a:t>
            </a:r>
          </a:p>
          <a:p>
            <a:pPr lvl="1"/>
            <a:r>
              <a:rPr lang="de-DE"/>
              <a:t>Liefern Sie Hintergrundmaterial mit detaillierten Budgetinformationen zur Einsicht.</a:t>
            </a: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1676400" y="4724400"/>
            <a:ext cx="6477000" cy="1574800"/>
            <a:chOff x="912" y="2976"/>
            <a:chExt cx="4080" cy="992"/>
          </a:xfrm>
        </p:grpSpPr>
        <p:grpSp>
          <p:nvGrpSpPr>
            <p:cNvPr id="11269" name="Group 5"/>
            <p:cNvGrpSpPr>
              <a:grpSpLocks/>
            </p:cNvGrpSpPr>
            <p:nvPr/>
          </p:nvGrpSpPr>
          <p:grpSpPr bwMode="auto">
            <a:xfrm>
              <a:off x="912" y="3552"/>
              <a:ext cx="4080" cy="416"/>
              <a:chOff x="912" y="3552"/>
              <a:chExt cx="4080" cy="416"/>
            </a:xfrm>
          </p:grpSpPr>
          <p:sp>
            <p:nvSpPr>
              <p:cNvPr id="11270" name="AutoShape 6"/>
              <p:cNvSpPr>
                <a:spLocks noChangeArrowheads="1"/>
              </p:cNvSpPr>
              <p:nvPr/>
            </p:nvSpPr>
            <p:spPr bwMode="auto">
              <a:xfrm>
                <a:off x="960" y="3552"/>
                <a:ext cx="4032" cy="306"/>
              </a:xfrm>
              <a:prstGeom prst="rightArrow">
                <a:avLst>
                  <a:gd name="adj1" fmla="val 36602"/>
                  <a:gd name="adj2" fmla="val 54170"/>
                </a:avLst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wrap="none" anchor="ctr"/>
              <a:lstStyle/>
              <a:p>
                <a:pPr algn="ctr"/>
                <a:endParaRPr kumimoji="1" lang="de-DE" sz="1000"/>
              </a:p>
            </p:txBody>
          </p:sp>
          <p:sp>
            <p:nvSpPr>
              <p:cNvPr id="11271" name="Text Box 7"/>
              <p:cNvSpPr txBox="1">
                <a:spLocks noChangeArrowheads="1"/>
              </p:cNvSpPr>
              <p:nvPr/>
            </p:nvSpPr>
            <p:spPr bwMode="auto">
              <a:xfrm>
                <a:off x="912" y="3776"/>
                <a:ext cx="30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Jan</a:t>
                </a:r>
              </a:p>
            </p:txBody>
          </p:sp>
          <p:sp>
            <p:nvSpPr>
              <p:cNvPr id="11272" name="Text Box 8"/>
              <p:cNvSpPr txBox="1">
                <a:spLocks noChangeArrowheads="1"/>
              </p:cNvSpPr>
              <p:nvPr/>
            </p:nvSpPr>
            <p:spPr bwMode="auto">
              <a:xfrm>
                <a:off x="1244" y="3776"/>
                <a:ext cx="31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Feb</a:t>
                </a:r>
              </a:p>
            </p:txBody>
          </p:sp>
          <p:sp>
            <p:nvSpPr>
              <p:cNvPr id="11273" name="Text Box 9"/>
              <p:cNvSpPr txBox="1">
                <a:spLocks noChangeArrowheads="1"/>
              </p:cNvSpPr>
              <p:nvPr/>
            </p:nvSpPr>
            <p:spPr bwMode="auto">
              <a:xfrm>
                <a:off x="1597" y="3776"/>
                <a:ext cx="31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Mär</a:t>
                </a:r>
              </a:p>
            </p:txBody>
          </p:sp>
          <p:sp>
            <p:nvSpPr>
              <p:cNvPr id="11274" name="Text Box 10"/>
              <p:cNvSpPr txBox="1">
                <a:spLocks noChangeArrowheads="1"/>
              </p:cNvSpPr>
              <p:nvPr/>
            </p:nvSpPr>
            <p:spPr bwMode="auto">
              <a:xfrm>
                <a:off x="1972" y="3776"/>
                <a:ext cx="30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Apr</a:t>
                </a:r>
              </a:p>
            </p:txBody>
          </p:sp>
          <p:sp>
            <p:nvSpPr>
              <p:cNvPr id="11275" name="Text Box 11"/>
              <p:cNvSpPr txBox="1">
                <a:spLocks noChangeArrowheads="1"/>
              </p:cNvSpPr>
              <p:nvPr/>
            </p:nvSpPr>
            <p:spPr bwMode="auto">
              <a:xfrm>
                <a:off x="2332" y="3776"/>
                <a:ext cx="30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Mai</a:t>
                </a:r>
              </a:p>
            </p:txBody>
          </p:sp>
          <p:sp>
            <p:nvSpPr>
              <p:cNvPr id="11276" name="Text Box 12"/>
              <p:cNvSpPr txBox="1">
                <a:spLocks noChangeArrowheads="1"/>
              </p:cNvSpPr>
              <p:nvPr/>
            </p:nvSpPr>
            <p:spPr bwMode="auto">
              <a:xfrm>
                <a:off x="2729" y="3776"/>
                <a:ext cx="31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Jun</a:t>
                </a:r>
              </a:p>
            </p:txBody>
          </p:sp>
          <p:sp>
            <p:nvSpPr>
              <p:cNvPr id="11277" name="Text Box 13"/>
              <p:cNvSpPr txBox="1">
                <a:spLocks noChangeArrowheads="1"/>
              </p:cNvSpPr>
              <p:nvPr/>
            </p:nvSpPr>
            <p:spPr bwMode="auto">
              <a:xfrm>
                <a:off x="3068" y="3776"/>
                <a:ext cx="52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Jul Aug</a:t>
                </a:r>
              </a:p>
            </p:txBody>
          </p:sp>
          <p:sp>
            <p:nvSpPr>
              <p:cNvPr id="11278" name="Text Box 14"/>
              <p:cNvSpPr txBox="1">
                <a:spLocks noChangeArrowheads="1"/>
              </p:cNvSpPr>
              <p:nvPr/>
            </p:nvSpPr>
            <p:spPr bwMode="auto">
              <a:xfrm>
                <a:off x="3443" y="3776"/>
                <a:ext cx="41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   Sep</a:t>
                </a:r>
              </a:p>
            </p:txBody>
          </p:sp>
          <p:sp>
            <p:nvSpPr>
              <p:cNvPr id="11279" name="Text Box 15"/>
              <p:cNvSpPr txBox="1">
                <a:spLocks noChangeArrowheads="1"/>
              </p:cNvSpPr>
              <p:nvPr/>
            </p:nvSpPr>
            <p:spPr bwMode="auto">
              <a:xfrm>
                <a:off x="3796" y="3776"/>
                <a:ext cx="333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de-DE" sz="1400" b="1">
                    <a:latin typeface="Arial" charset="0"/>
                  </a:rPr>
                  <a:t> Okt</a:t>
                </a:r>
              </a:p>
            </p:txBody>
          </p:sp>
          <p:sp>
            <p:nvSpPr>
              <p:cNvPr id="11280" name="Text Box 16"/>
              <p:cNvSpPr txBox="1">
                <a:spLocks noChangeArrowheads="1"/>
              </p:cNvSpPr>
              <p:nvPr/>
            </p:nvSpPr>
            <p:spPr bwMode="auto">
              <a:xfrm>
                <a:off x="4142" y="3776"/>
                <a:ext cx="32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Nov</a:t>
                </a:r>
              </a:p>
            </p:txBody>
          </p:sp>
          <p:sp>
            <p:nvSpPr>
              <p:cNvPr id="11281" name="Text Box 17"/>
              <p:cNvSpPr txBox="1">
                <a:spLocks noChangeArrowheads="1"/>
              </p:cNvSpPr>
              <p:nvPr/>
            </p:nvSpPr>
            <p:spPr bwMode="auto">
              <a:xfrm>
                <a:off x="4524" y="3776"/>
                <a:ext cx="31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Dez</a:t>
                </a:r>
              </a:p>
            </p:txBody>
          </p:sp>
        </p:grpSp>
        <p:sp>
          <p:nvSpPr>
            <p:cNvPr id="11282" name="AutoShape 18"/>
            <p:cNvSpPr>
              <a:spLocks noChangeArrowheads="1"/>
            </p:cNvSpPr>
            <p:nvPr/>
          </p:nvSpPr>
          <p:spPr bwMode="auto">
            <a:xfrm>
              <a:off x="1008" y="2976"/>
              <a:ext cx="1536" cy="96"/>
            </a:xfrm>
            <a:prstGeom prst="flowChartProcess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/>
              <a:r>
                <a:rPr kumimoji="1" lang="en-US" sz="1400" b="1">
                  <a:latin typeface="Arial" charset="0"/>
                </a:rPr>
                <a:t>Phase 1</a:t>
              </a:r>
              <a:endParaRPr kumimoji="1" lang="en-US" sz="1000" b="1">
                <a:latin typeface="Arial" charset="0"/>
              </a:endParaRPr>
            </a:p>
          </p:txBody>
        </p:sp>
        <p:sp>
          <p:nvSpPr>
            <p:cNvPr id="11283" name="AutoShape 19"/>
            <p:cNvSpPr>
              <a:spLocks noChangeArrowheads="1"/>
            </p:cNvSpPr>
            <p:nvPr/>
          </p:nvSpPr>
          <p:spPr bwMode="auto">
            <a:xfrm>
              <a:off x="2544" y="3168"/>
              <a:ext cx="1200" cy="96"/>
            </a:xfrm>
            <a:prstGeom prst="flowChartProcess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/>
              <a:r>
                <a:rPr kumimoji="1" lang="en-US" sz="1400" b="1">
                  <a:latin typeface="Arial" charset="0"/>
                </a:rPr>
                <a:t>Phase 2</a:t>
              </a:r>
            </a:p>
          </p:txBody>
        </p:sp>
        <p:sp>
          <p:nvSpPr>
            <p:cNvPr id="11284" name="AutoShape 20"/>
            <p:cNvSpPr>
              <a:spLocks noChangeArrowheads="1"/>
            </p:cNvSpPr>
            <p:nvPr/>
          </p:nvSpPr>
          <p:spPr bwMode="auto">
            <a:xfrm>
              <a:off x="3744" y="3360"/>
              <a:ext cx="1056" cy="96"/>
            </a:xfrm>
            <a:prstGeom prst="flowChartProcess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/>
              <a:r>
                <a:rPr kumimoji="1" lang="en-US" sz="1400" b="1">
                  <a:latin typeface="Arial" charset="0"/>
                </a:rPr>
                <a:t>Phase 3</a:t>
              </a:r>
            </a:p>
          </p:txBody>
        </p:sp>
      </p:grpSp>
      <p:grpSp>
        <p:nvGrpSpPr>
          <p:cNvPr id="11285" name="Group 21"/>
          <p:cNvGrpSpPr>
            <a:grpSpLocks/>
          </p:cNvGrpSpPr>
          <p:nvPr/>
        </p:nvGrpSpPr>
        <p:grpSpPr bwMode="auto">
          <a:xfrm>
            <a:off x="1676400" y="4724400"/>
            <a:ext cx="6477000" cy="1574800"/>
            <a:chOff x="912" y="2976"/>
            <a:chExt cx="4080" cy="992"/>
          </a:xfrm>
        </p:grpSpPr>
        <p:grpSp>
          <p:nvGrpSpPr>
            <p:cNvPr id="11286" name="Group 22"/>
            <p:cNvGrpSpPr>
              <a:grpSpLocks/>
            </p:cNvGrpSpPr>
            <p:nvPr/>
          </p:nvGrpSpPr>
          <p:grpSpPr bwMode="auto">
            <a:xfrm>
              <a:off x="912" y="3552"/>
              <a:ext cx="4080" cy="416"/>
              <a:chOff x="912" y="3552"/>
              <a:chExt cx="4080" cy="416"/>
            </a:xfrm>
          </p:grpSpPr>
          <p:sp>
            <p:nvSpPr>
              <p:cNvPr id="11287" name="AutoShape 23"/>
              <p:cNvSpPr>
                <a:spLocks noChangeArrowheads="1"/>
              </p:cNvSpPr>
              <p:nvPr/>
            </p:nvSpPr>
            <p:spPr bwMode="auto">
              <a:xfrm>
                <a:off x="960" y="3552"/>
                <a:ext cx="4032" cy="306"/>
              </a:xfrm>
              <a:prstGeom prst="rightArrow">
                <a:avLst>
                  <a:gd name="adj1" fmla="val 36602"/>
                  <a:gd name="adj2" fmla="val 54170"/>
                </a:avLst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wrap="none" anchor="ctr"/>
              <a:lstStyle/>
              <a:p>
                <a:pPr algn="ctr"/>
                <a:endParaRPr kumimoji="1" lang="de-DE" sz="1000"/>
              </a:p>
            </p:txBody>
          </p:sp>
          <p:sp>
            <p:nvSpPr>
              <p:cNvPr id="11288" name="Text Box 24"/>
              <p:cNvSpPr txBox="1">
                <a:spLocks noChangeArrowheads="1"/>
              </p:cNvSpPr>
              <p:nvPr/>
            </p:nvSpPr>
            <p:spPr bwMode="auto">
              <a:xfrm>
                <a:off x="912" y="3776"/>
                <a:ext cx="30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Jan</a:t>
                </a:r>
              </a:p>
            </p:txBody>
          </p:sp>
          <p:sp>
            <p:nvSpPr>
              <p:cNvPr id="11289" name="Text Box 25"/>
              <p:cNvSpPr txBox="1">
                <a:spLocks noChangeArrowheads="1"/>
              </p:cNvSpPr>
              <p:nvPr/>
            </p:nvSpPr>
            <p:spPr bwMode="auto">
              <a:xfrm>
                <a:off x="1244" y="3776"/>
                <a:ext cx="31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Feb</a:t>
                </a:r>
              </a:p>
            </p:txBody>
          </p:sp>
          <p:sp>
            <p:nvSpPr>
              <p:cNvPr id="11290" name="Text Box 26"/>
              <p:cNvSpPr txBox="1">
                <a:spLocks noChangeArrowheads="1"/>
              </p:cNvSpPr>
              <p:nvPr/>
            </p:nvSpPr>
            <p:spPr bwMode="auto">
              <a:xfrm>
                <a:off x="1597" y="3776"/>
                <a:ext cx="31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de-DE" sz="1400" b="1">
                    <a:latin typeface="Arial" charset="0"/>
                  </a:rPr>
                  <a:t>Mär</a:t>
                </a:r>
              </a:p>
            </p:txBody>
          </p:sp>
          <p:sp>
            <p:nvSpPr>
              <p:cNvPr id="11291" name="Text Box 27"/>
              <p:cNvSpPr txBox="1">
                <a:spLocks noChangeArrowheads="1"/>
              </p:cNvSpPr>
              <p:nvPr/>
            </p:nvSpPr>
            <p:spPr bwMode="auto">
              <a:xfrm>
                <a:off x="1972" y="3776"/>
                <a:ext cx="30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Apr</a:t>
                </a:r>
              </a:p>
            </p:txBody>
          </p:sp>
          <p:sp>
            <p:nvSpPr>
              <p:cNvPr id="11292" name="Text Box 28"/>
              <p:cNvSpPr txBox="1">
                <a:spLocks noChangeArrowheads="1"/>
              </p:cNvSpPr>
              <p:nvPr/>
            </p:nvSpPr>
            <p:spPr bwMode="auto">
              <a:xfrm>
                <a:off x="2332" y="3776"/>
                <a:ext cx="30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Mai</a:t>
                </a:r>
              </a:p>
            </p:txBody>
          </p:sp>
          <p:sp>
            <p:nvSpPr>
              <p:cNvPr id="11293" name="Text Box 29"/>
              <p:cNvSpPr txBox="1">
                <a:spLocks noChangeArrowheads="1"/>
              </p:cNvSpPr>
              <p:nvPr/>
            </p:nvSpPr>
            <p:spPr bwMode="auto">
              <a:xfrm>
                <a:off x="2729" y="3776"/>
                <a:ext cx="31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Jun</a:t>
                </a:r>
              </a:p>
            </p:txBody>
          </p:sp>
          <p:sp>
            <p:nvSpPr>
              <p:cNvPr id="11294" name="Text Box 30"/>
              <p:cNvSpPr txBox="1">
                <a:spLocks noChangeArrowheads="1"/>
              </p:cNvSpPr>
              <p:nvPr/>
            </p:nvSpPr>
            <p:spPr bwMode="auto">
              <a:xfrm>
                <a:off x="3068" y="3776"/>
                <a:ext cx="52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Jul Aug</a:t>
                </a:r>
              </a:p>
            </p:txBody>
          </p:sp>
          <p:sp>
            <p:nvSpPr>
              <p:cNvPr id="11295" name="Text Box 31"/>
              <p:cNvSpPr txBox="1">
                <a:spLocks noChangeArrowheads="1"/>
              </p:cNvSpPr>
              <p:nvPr/>
            </p:nvSpPr>
            <p:spPr bwMode="auto">
              <a:xfrm>
                <a:off x="3443" y="3776"/>
                <a:ext cx="17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  </a:t>
                </a:r>
              </a:p>
            </p:txBody>
          </p:sp>
          <p:sp>
            <p:nvSpPr>
              <p:cNvPr id="11296" name="Text Box 32"/>
              <p:cNvSpPr txBox="1">
                <a:spLocks noChangeArrowheads="1"/>
              </p:cNvSpPr>
              <p:nvPr/>
            </p:nvSpPr>
            <p:spPr bwMode="auto">
              <a:xfrm>
                <a:off x="3796" y="3776"/>
                <a:ext cx="17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  </a:t>
                </a:r>
              </a:p>
            </p:txBody>
          </p:sp>
          <p:sp>
            <p:nvSpPr>
              <p:cNvPr id="11297" name="Text Box 33"/>
              <p:cNvSpPr txBox="1">
                <a:spLocks noChangeArrowheads="1"/>
              </p:cNvSpPr>
              <p:nvPr/>
            </p:nvSpPr>
            <p:spPr bwMode="auto">
              <a:xfrm>
                <a:off x="4142" y="3776"/>
                <a:ext cx="32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en-US" sz="1400" b="1">
                    <a:latin typeface="Arial" charset="0"/>
                  </a:rPr>
                  <a:t>Nov</a:t>
                </a:r>
              </a:p>
            </p:txBody>
          </p:sp>
          <p:sp>
            <p:nvSpPr>
              <p:cNvPr id="11298" name="Text Box 34"/>
              <p:cNvSpPr txBox="1">
                <a:spLocks noChangeArrowheads="1"/>
              </p:cNvSpPr>
              <p:nvPr/>
            </p:nvSpPr>
            <p:spPr bwMode="auto">
              <a:xfrm>
                <a:off x="4524" y="3776"/>
                <a:ext cx="31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kumimoji="1" lang="de-DE" sz="1400" b="1">
                    <a:latin typeface="Arial" charset="0"/>
                  </a:rPr>
                  <a:t>Dez</a:t>
                </a:r>
              </a:p>
            </p:txBody>
          </p:sp>
        </p:grpSp>
        <p:sp>
          <p:nvSpPr>
            <p:cNvPr id="11299" name="AutoShape 35"/>
            <p:cNvSpPr>
              <a:spLocks noChangeArrowheads="1"/>
            </p:cNvSpPr>
            <p:nvPr/>
          </p:nvSpPr>
          <p:spPr bwMode="auto">
            <a:xfrm>
              <a:off x="1008" y="2976"/>
              <a:ext cx="1536" cy="96"/>
            </a:xfrm>
            <a:prstGeom prst="flowChartProcess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/>
              <a:r>
                <a:rPr kumimoji="1" lang="en-US" sz="1400" b="1">
                  <a:latin typeface="Arial" charset="0"/>
                </a:rPr>
                <a:t>Phase 1</a:t>
              </a:r>
              <a:endParaRPr kumimoji="1" lang="en-US" sz="1000" b="1">
                <a:latin typeface="Arial" charset="0"/>
              </a:endParaRPr>
            </a:p>
          </p:txBody>
        </p:sp>
        <p:sp>
          <p:nvSpPr>
            <p:cNvPr id="11300" name="AutoShape 36"/>
            <p:cNvSpPr>
              <a:spLocks noChangeArrowheads="1"/>
            </p:cNvSpPr>
            <p:nvPr/>
          </p:nvSpPr>
          <p:spPr bwMode="auto">
            <a:xfrm>
              <a:off x="2544" y="3168"/>
              <a:ext cx="1200" cy="96"/>
            </a:xfrm>
            <a:prstGeom prst="flowChartProcess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/>
              <a:r>
                <a:rPr kumimoji="1" lang="en-US" sz="1400" b="1">
                  <a:latin typeface="Arial" charset="0"/>
                </a:rPr>
                <a:t>Phase 2</a:t>
              </a:r>
            </a:p>
          </p:txBody>
        </p:sp>
        <p:sp>
          <p:nvSpPr>
            <p:cNvPr id="11301" name="AutoShape 37"/>
            <p:cNvSpPr>
              <a:spLocks noChangeArrowheads="1"/>
            </p:cNvSpPr>
            <p:nvPr/>
          </p:nvSpPr>
          <p:spPr bwMode="auto">
            <a:xfrm>
              <a:off x="3744" y="3360"/>
              <a:ext cx="1056" cy="96"/>
            </a:xfrm>
            <a:prstGeom prst="flowChartProcess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/>
              <a:r>
                <a:rPr kumimoji="1" lang="en-US" sz="1400" b="1">
                  <a:latin typeface="Arial" charset="0"/>
                </a:rPr>
                <a:t>Phase 3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2A19-F12F-4D4D-AE87-25DB508C777B}" type="datetime1">
              <a:rPr lang="de-DE"/>
              <a:pPr/>
              <a:t>29.02.2008</a:t>
            </a:fld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1FE9-637F-4064-B9FF-1F818A0EF4A9}" type="slidenum">
              <a:rPr lang="de-DE"/>
              <a:pPr/>
              <a:t>9</a:t>
            </a:fld>
            <a:endParaRPr lang="de-DE"/>
          </a:p>
        </p:txBody>
      </p:sp>
      <p:sp>
        <p:nvSpPr>
          <p:cNvPr id="12290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/>
              <a:t>Public Relation</a:t>
            </a:r>
          </a:p>
        </p:txBody>
      </p:sp>
      <p:sp>
        <p:nvSpPr>
          <p:cNvPr id="12291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/>
              <a:t>Strategie &amp; Ausführung:</a:t>
            </a:r>
          </a:p>
          <a:p>
            <a:pPr lvl="1"/>
            <a:r>
              <a:rPr lang="de-DE"/>
              <a:t>Public Relations-Strategien.</a:t>
            </a:r>
          </a:p>
          <a:p>
            <a:pPr lvl="1"/>
            <a:r>
              <a:rPr lang="de-DE"/>
              <a:t>Highlights des Public Relations-Plans.</a:t>
            </a:r>
          </a:p>
          <a:p>
            <a:pPr lvl="1"/>
            <a:r>
              <a:rPr lang="de-DE"/>
              <a:t>Halten Sie einen Reserveplan für Public Relation bereit, einschließlich Redaktionstermine, Ansprachen, Konferenztermine etc.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rketingplan">
  <a:themeElements>
    <a:clrScheme name="Marketingplan 1">
      <a:dk1>
        <a:srgbClr val="336699"/>
      </a:dk1>
      <a:lt1>
        <a:srgbClr val="FFFFFF"/>
      </a:lt1>
      <a:dk2>
        <a:srgbClr val="0066FF"/>
      </a:dk2>
      <a:lt2>
        <a:srgbClr val="AFB5D2"/>
      </a:lt2>
      <a:accent1>
        <a:srgbClr val="66CCFF"/>
      </a:accent1>
      <a:accent2>
        <a:srgbClr val="99FFCC"/>
      </a:accent2>
      <a:accent3>
        <a:srgbClr val="FFFFFF"/>
      </a:accent3>
      <a:accent4>
        <a:srgbClr val="2A5682"/>
      </a:accent4>
      <a:accent5>
        <a:srgbClr val="B8E2FF"/>
      </a:accent5>
      <a:accent6>
        <a:srgbClr val="8AE7B9"/>
      </a:accent6>
      <a:hlink>
        <a:srgbClr val="FF99FF"/>
      </a:hlink>
      <a:folHlink>
        <a:srgbClr val="CCCCFF"/>
      </a:folHlink>
    </a:clrScheme>
    <a:fontScheme name="Marketingpla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Marketingplan 1">
        <a:dk1>
          <a:srgbClr val="336699"/>
        </a:dk1>
        <a:lt1>
          <a:srgbClr val="FFFFFF"/>
        </a:lt1>
        <a:dk2>
          <a:srgbClr val="0066FF"/>
        </a:dk2>
        <a:lt2>
          <a:srgbClr val="AFB5D2"/>
        </a:lt2>
        <a:accent1>
          <a:srgbClr val="66CCFF"/>
        </a:accent1>
        <a:accent2>
          <a:srgbClr val="99FFCC"/>
        </a:accent2>
        <a:accent3>
          <a:srgbClr val="FFFFFF"/>
        </a:accent3>
        <a:accent4>
          <a:srgbClr val="2A5682"/>
        </a:accent4>
        <a:accent5>
          <a:srgbClr val="B8E2FF"/>
        </a:accent5>
        <a:accent6>
          <a:srgbClr val="8AE7B9"/>
        </a:accent6>
        <a:hlink>
          <a:srgbClr val="FF99FF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ketingplan 2">
        <a:dk1>
          <a:srgbClr val="003366"/>
        </a:dk1>
        <a:lt1>
          <a:srgbClr val="CCECFF"/>
        </a:lt1>
        <a:dk2>
          <a:srgbClr val="4B3384"/>
        </a:dk2>
        <a:lt2>
          <a:srgbClr val="849CBB"/>
        </a:lt2>
        <a:accent1>
          <a:srgbClr val="90DBFF"/>
        </a:accent1>
        <a:accent2>
          <a:srgbClr val="99FFCC"/>
        </a:accent2>
        <a:accent3>
          <a:srgbClr val="E2F4FF"/>
        </a:accent3>
        <a:accent4>
          <a:srgbClr val="002A56"/>
        </a:accent4>
        <a:accent5>
          <a:srgbClr val="C6EAFF"/>
        </a:accent5>
        <a:accent6>
          <a:srgbClr val="8AE7B9"/>
        </a:accent6>
        <a:hlink>
          <a:srgbClr val="DFC0FF"/>
        </a:hlink>
        <a:folHlink>
          <a:srgbClr val="6DC5D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ketingplan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Marketing Plan</Template>
  <TotalTime>0</TotalTime>
  <Words>551</Words>
  <Application>Microsoft PowerPoint</Application>
  <PresentationFormat>Bildschirmpräsentation (4:3)</PresentationFormat>
  <Paragraphs>186</Paragraphs>
  <Slides>17</Slides>
  <Notes>17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0" baseType="lpstr">
      <vt:lpstr>Times New Roman</vt:lpstr>
      <vt:lpstr>Arial</vt:lpstr>
      <vt:lpstr>Marketingplan</vt:lpstr>
      <vt:lpstr>Das neue Produkt </vt:lpstr>
      <vt:lpstr>Marktzusammenfassung</vt:lpstr>
      <vt:lpstr>Produktdefinition</vt:lpstr>
      <vt:lpstr>Konkurrenz</vt:lpstr>
      <vt:lpstr>Marktposition</vt:lpstr>
      <vt:lpstr>Kommunikationsstrategien</vt:lpstr>
      <vt:lpstr>Verpackung &amp; Auftragserfüllungen</vt:lpstr>
      <vt:lpstr>Markteinführungsstrategien</vt:lpstr>
      <vt:lpstr>Public Relation</vt:lpstr>
      <vt:lpstr>Werbung</vt:lpstr>
      <vt:lpstr>Andere Werbemittel</vt:lpstr>
      <vt:lpstr>Preisliste</vt:lpstr>
      <vt:lpstr>Vertrieb</vt:lpstr>
      <vt:lpstr>Vertikale Märkte</vt:lpstr>
      <vt:lpstr>International</vt:lpstr>
      <vt:lpstr>Erfolgskriterien</vt:lpstr>
      <vt:lpstr>Termine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/>
  <cp:lastModifiedBy>Der Autor</cp:lastModifiedBy>
  <cp:revision>1</cp:revision>
  <cp:lastPrinted>1601-01-01T00:00:00Z</cp:lastPrinted>
  <dcterms:created xsi:type="dcterms:W3CDTF">1601-01-01T00:00:00Z</dcterms:created>
  <dcterms:modified xsi:type="dcterms:W3CDTF">2008-02-29T19:17:53Z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  <property fmtid="{D5CDD505-2E9C-101B-9397-08002B2CF9AE}" pid="3" name="LCID">
    <vt:i4>1031</vt:i4>
  </property>
</Properties>
</file>