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notesMasterIdLst>
    <p:notesMasterId r:id="rId17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5715000" type="screen16x1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157A2"/>
    <a:srgbClr val="728D9E"/>
    <a:srgbClr val="FFFFFF"/>
    <a:srgbClr val="D25F37"/>
    <a:srgbClr val="FAC8A0"/>
    <a:srgbClr val="FAD7BE"/>
    <a:srgbClr val="D26038"/>
    <a:srgbClr val="D160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68" autoAdjust="0"/>
    <p:restoredTop sz="85285" autoAdjust="0"/>
  </p:normalViewPr>
  <p:slideViewPr>
    <p:cSldViewPr showGuides="1">
      <p:cViewPr>
        <p:scale>
          <a:sx n="107" d="100"/>
          <a:sy n="107" d="100"/>
        </p:scale>
        <p:origin x="-930" y="-72"/>
      </p:cViewPr>
      <p:guideLst>
        <p:guide orient="horz" pos="847"/>
        <p:guide orient="horz" pos="2072"/>
        <p:guide orient="horz" pos="3252"/>
        <p:guide orient="horz" pos="666"/>
        <p:guide orient="horz" pos="76"/>
        <p:guide orient="horz" pos="2753"/>
        <p:guide pos="2880"/>
        <p:guide pos="295"/>
        <p:guide pos="5465"/>
        <p:guide pos="748"/>
        <p:guide pos="501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3" d="100"/>
          <a:sy n="83" d="100"/>
        </p:scale>
        <p:origin x="-1992" y="-6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-Arbeitsblatt1.xlsx"/><Relationship Id="rId1" Type="http://schemas.openxmlformats.org/officeDocument/2006/relationships/image" Target="../media/image5.JP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29709864603481623"/>
          <c:y val="0.17637271214642264"/>
          <c:w val="0.69238264365890434"/>
          <c:h val="0.82362728785357742"/>
        </c:manualLayout>
      </c:layout>
      <c:pie3D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Mitgliederstruktur</c:v>
                </c:pt>
              </c:strCache>
            </c:strRef>
          </c:tx>
          <c:explosion val="73"/>
          <c:dPt>
            <c:idx val="0"/>
            <c:bubble3D val="0"/>
            <c:explosion val="27"/>
          </c:dPt>
          <c:dPt>
            <c:idx val="1"/>
            <c:bubble3D val="0"/>
            <c:explosion val="31"/>
          </c:dPt>
          <c:dPt>
            <c:idx val="2"/>
            <c:bubble3D val="0"/>
            <c:explosion val="32"/>
          </c:dPt>
          <c:dPt>
            <c:idx val="3"/>
            <c:bubble3D val="0"/>
            <c:explosion val="59"/>
          </c:dPt>
          <c:dLbls>
            <c:dLblPos val="inEnd"/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Tabelle1!$A$2:$A$5</c:f>
              <c:strCache>
                <c:ptCount val="4"/>
                <c:pt idx="0">
                  <c:v>Senioren</c:v>
                </c:pt>
                <c:pt idx="1">
                  <c:v>Erwachsene</c:v>
                </c:pt>
                <c:pt idx="2">
                  <c:v>Jugendliche</c:v>
                </c:pt>
                <c:pt idx="3">
                  <c:v>Kinder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12</c:v>
                </c:pt>
                <c:pt idx="1">
                  <c:v>91</c:v>
                </c:pt>
                <c:pt idx="2">
                  <c:v>28</c:v>
                </c:pt>
                <c:pt idx="3">
                  <c:v>7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8.5106382978723402E-2"/>
          <c:y val="0.88765259999737967"/>
          <c:w val="0.8167082654320047"/>
          <c:h val="0.10988614775898435"/>
        </c:manualLayout>
      </c:layout>
      <c:overlay val="0"/>
    </c:legend>
    <c:plotVisOnly val="1"/>
    <c:dispBlanksAs val="gap"/>
    <c:showDLblsOverMax val="0"/>
  </c:chart>
  <c:spPr>
    <a:blipFill dpi="0" rotWithShape="1">
      <a:blip xmlns:r="http://schemas.openxmlformats.org/officeDocument/2006/relationships" r:embed="rId1">
        <a:alphaModFix amt="70000"/>
      </a:blip>
      <a:srcRect/>
      <a:stretch>
        <a:fillRect/>
      </a:stretch>
    </a:blipFill>
  </c:spPr>
  <c:txPr>
    <a:bodyPr/>
    <a:lstStyle/>
    <a:p>
      <a:pPr>
        <a:defRPr sz="1800"/>
      </a:pPr>
      <a:endParaRPr lang="de-DE"/>
    </a:p>
  </c:txPr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826040-47AA-4BA2-8666-4B68419CA360}" type="datetimeFigureOut">
              <a:rPr lang="de-DE" smtClean="0"/>
              <a:t>31.05.2012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0CD3D-2DCB-4A16-A3A5-86D02E87746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0023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36474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60811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Hintergrund</a:t>
            </a:r>
            <a:r>
              <a:rPr lang="de-DE" baseline="0" dirty="0" smtClean="0"/>
              <a:t> mit Farbverlauf</a:t>
            </a:r>
          </a:p>
          <a:p>
            <a:r>
              <a:rPr lang="de-DE" baseline="0" dirty="0" smtClean="0"/>
              <a:t>Individuelle Form erstellen über Formensubtraktion</a:t>
            </a:r>
          </a:p>
          <a:p>
            <a:r>
              <a:rPr lang="de-DE" baseline="0" dirty="0" smtClean="0"/>
              <a:t>Bildfüllung Hintergrund Wasser.png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Bild mit Surfer horizontal kippen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Surfer freistellen und auf</a:t>
            </a:r>
            <a:r>
              <a:rPr lang="de-DE" baseline="0" dirty="0" smtClean="0"/>
              <a:t> Folie anordnen durch verschieben und ggf. etwas drehen</a:t>
            </a:r>
            <a:endParaRPr lang="de-DE" dirty="0" smtClean="0"/>
          </a:p>
          <a:p>
            <a:r>
              <a:rPr lang="de-DE" baseline="0" dirty="0" smtClean="0"/>
              <a:t>Zahleninformation über Textfeld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48864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Bild mit Surfer horizontal kippen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baseline="0" dirty="0" smtClean="0"/>
              <a:t>Gegebenenfalls </a:t>
            </a:r>
            <a:r>
              <a:rPr lang="de-DE" baseline="0" dirty="0" smtClean="0"/>
              <a:t>Größe etwas anpassen</a:t>
            </a:r>
            <a:endParaRPr lang="de-DE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Surfer freistellen und auf</a:t>
            </a:r>
            <a:r>
              <a:rPr lang="de-DE" baseline="0" dirty="0" smtClean="0"/>
              <a:t> Folie durch Verschieben und </a:t>
            </a:r>
            <a:r>
              <a:rPr lang="de-DE" baseline="0" dirty="0" smtClean="0"/>
              <a:t>gegebenenfalls </a:t>
            </a:r>
            <a:r>
              <a:rPr lang="de-DE" baseline="0" dirty="0" smtClean="0"/>
              <a:t>etwas </a:t>
            </a:r>
            <a:r>
              <a:rPr lang="de-DE" baseline="0" dirty="0" smtClean="0"/>
              <a:t>Drehen </a:t>
            </a:r>
            <a:r>
              <a:rPr lang="de-DE" baseline="0" dirty="0" smtClean="0"/>
              <a:t>anordnen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194848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Folienlayout leer</a:t>
            </a:r>
          </a:p>
          <a:p>
            <a:r>
              <a:rPr lang="de-DE" dirty="0" smtClean="0"/>
              <a:t>Folienhintergrund</a:t>
            </a:r>
            <a:r>
              <a:rPr lang="de-DE" baseline="0" dirty="0" smtClean="0"/>
              <a:t>: Farbverlauf (Voreingestellte Farben Morgendämmerung)</a:t>
            </a:r>
          </a:p>
          <a:p>
            <a:r>
              <a:rPr lang="de-DE" baseline="0" dirty="0" smtClean="0"/>
              <a:t>Über Formensubtraktion individuelle Form erstellen (ansteigende Wasserlinie)</a:t>
            </a:r>
          </a:p>
          <a:p>
            <a:r>
              <a:rPr lang="de-DE" baseline="0" dirty="0" smtClean="0"/>
              <a:t>Bildfüllung für die erstellte Form = Hintergrund Wasser.png</a:t>
            </a:r>
          </a:p>
          <a:p>
            <a:r>
              <a:rPr lang="de-DE" baseline="0" dirty="0" smtClean="0"/>
              <a:t>Zahleninformation über Textfeld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732697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48864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Folienhintergrund</a:t>
            </a:r>
            <a:r>
              <a:rPr lang="de-DE" baseline="0" dirty="0" smtClean="0"/>
              <a:t> mit Farbverlauf (Voreingestellte Farben Morgendämmerung)</a:t>
            </a:r>
          </a:p>
          <a:p>
            <a:r>
              <a:rPr lang="de-DE" baseline="0" dirty="0" smtClean="0"/>
              <a:t>Individuelle Form erstellen über Formensubtraktion</a:t>
            </a:r>
          </a:p>
          <a:p>
            <a:r>
              <a:rPr lang="de-DE" baseline="0" dirty="0" smtClean="0"/>
              <a:t>Bildfüllung Hintergrund Wasser.png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Bild mit Surfer horizontal kippen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de-DE" dirty="0" smtClean="0"/>
              <a:t>Surfer freistellen und auf</a:t>
            </a:r>
            <a:r>
              <a:rPr lang="de-DE" baseline="0" dirty="0" smtClean="0"/>
              <a:t> Folie anordnen durch verschieben und ggf. etwas drehen</a:t>
            </a:r>
            <a:endParaRPr lang="de-DE" dirty="0" smtClean="0"/>
          </a:p>
          <a:p>
            <a:r>
              <a:rPr lang="de-DE" baseline="0" dirty="0" smtClean="0"/>
              <a:t>Zahleninformation über Textfeld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15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5488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091669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949385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9959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63928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07679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Individuelles</a:t>
            </a:r>
            <a:r>
              <a:rPr lang="de-DE" baseline="0" dirty="0" smtClean="0"/>
              <a:t> Schaubild aus Formen und Bildern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70967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Basis = SmartArt Bildakzentliste</a:t>
            </a:r>
          </a:p>
          <a:p>
            <a:r>
              <a:rPr lang="de-DE" dirty="0" smtClean="0"/>
              <a:t>in Formen konvertiert</a:t>
            </a:r>
            <a:r>
              <a:rPr lang="de-DE" baseline="0" dirty="0" smtClean="0"/>
              <a:t> und individuell bearbeitet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92107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0CD3D-2DCB-4A16-A3A5-86D02E877462}" type="slidenum">
              <a:rPr lang="de-DE" smtClean="0"/>
              <a:t>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4575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2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ieren 4"/>
          <p:cNvGrpSpPr>
            <a:grpSpLocks noChangeAspect="1"/>
          </p:cNvGrpSpPr>
          <p:nvPr userDrawn="1"/>
        </p:nvGrpSpPr>
        <p:grpSpPr>
          <a:xfrm>
            <a:off x="3238055" y="971044"/>
            <a:ext cx="2667372" cy="1382400"/>
            <a:chOff x="10449303" y="-1540268"/>
            <a:chExt cx="3334213" cy="1728000"/>
          </a:xfrm>
        </p:grpSpPr>
        <p:pic>
          <p:nvPicPr>
            <p:cNvPr id="6" name="Grafik 5"/>
            <p:cNvPicPr>
              <a:picLocks noChangeAspect="1"/>
            </p:cNvPicPr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0000" b="9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031801">
              <a:off x="11839516" y="-1125301"/>
              <a:ext cx="1944000" cy="9720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8" name="Grafik 7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5296" b="100000" l="0" r="100000">
                          <a14:backgroundMark x1="17105" y1="83004" x2="17105" y2="83004"/>
                          <a14:backgroundMark x1="24211" y1="88933" x2="24211" y2="88933"/>
                          <a14:backgroundMark x1="30000" y1="91700" x2="30000" y2="91700"/>
                          <a14:backgroundMark x1="36842" y1="91304" x2="36842" y2="9130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97494">
              <a:off x="10449303" y="-1393563"/>
              <a:ext cx="2016224" cy="13423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" name="Grafik 8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21540000">
              <a:off x="11252928" y="-1540268"/>
              <a:ext cx="1742010" cy="1728000"/>
            </a:xfrm>
            <a:prstGeom prst="rect">
              <a:avLst/>
            </a:prstGeom>
            <a:effectLst/>
          </p:spPr>
        </p:pic>
      </p:grp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-36512" y="3001516"/>
            <a:ext cx="9216000" cy="1080120"/>
          </a:xfr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21" name="Untertitel 2"/>
          <p:cNvSpPr>
            <a:spLocks noGrp="1"/>
          </p:cNvSpPr>
          <p:nvPr>
            <p:ph type="subTitle" idx="1"/>
          </p:nvPr>
        </p:nvSpPr>
        <p:spPr>
          <a:xfrm>
            <a:off x="468313" y="4441825"/>
            <a:ext cx="8207375" cy="468000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9915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Inhaltsplatzhalter"/>
          <p:cNvSpPr>
            <a:spLocks noGrp="1"/>
          </p:cNvSpPr>
          <p:nvPr>
            <p:ph sz="quarter" idx="13"/>
          </p:nvPr>
        </p:nvSpPr>
        <p:spPr>
          <a:xfrm>
            <a:off x="468313" y="1345290"/>
            <a:ext cx="8207375" cy="3816000"/>
          </a:xfr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2" name="Datumsplatzhalter 11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Fußzeilenplatzhalter 12"/>
          <p:cNvSpPr>
            <a:spLocks noGrp="1"/>
          </p:cNvSpPr>
          <p:nvPr>
            <p:ph type="ftr" sz="quarter" idx="15"/>
          </p:nvPr>
        </p:nvSpPr>
        <p:spPr>
          <a:xfrm>
            <a:off x="2627744" y="5261168"/>
            <a:ext cx="3888472" cy="33263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14" name="Foliennummernplatzhalter 13"/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 useBgFill="1">
        <p:nvSpPr>
          <p:cNvPr id="20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97142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" name="Titel"/>
          <p:cNvSpPr>
            <a:spLocks noGrp="1"/>
          </p:cNvSpPr>
          <p:nvPr>
            <p:ph type="title" hasCustomPrompt="1"/>
          </p:nvPr>
        </p:nvSpPr>
        <p:spPr>
          <a:xfrm>
            <a:off x="468313" y="3084992"/>
            <a:ext cx="8207372" cy="811367"/>
          </a:xfrm>
          <a:noFill/>
        </p:spPr>
        <p:txBody>
          <a:bodyPr vert="horz" wrap="square" lIns="72000" tIns="36000" rIns="72000" bIns="36000" rtlCol="0" anchor="ctr">
            <a:spAutoFit/>
            <a:scene3d>
              <a:camera prst="orthographicFront"/>
              <a:lightRig rig="threePt" dir="t"/>
            </a:scene3d>
            <a:sp3d extrusionH="57150">
              <a:bevelT w="50800" h="12700"/>
            </a:sp3d>
          </a:bodyPr>
          <a:lstStyle>
            <a:lvl1pPr algn="ctr">
              <a:defRPr lang="de-DE" sz="4800" b="1" dirty="0">
                <a:ln w="6350" cmpd="sng">
                  <a:noFill/>
                  <a:prstDash val="solid"/>
                </a:ln>
                <a:gradFill>
                  <a:gsLst>
                    <a:gs pos="0">
                      <a:schemeClr val="accent1">
                        <a:lumMod val="75000"/>
                      </a:schemeClr>
                    </a:gs>
                    <a:gs pos="12000">
                      <a:schemeClr val="accent1"/>
                    </a:gs>
                    <a:gs pos="37000">
                      <a:schemeClr val="accent1">
                        <a:lumMod val="20000"/>
                        <a:lumOff val="80000"/>
                      </a:schemeClr>
                    </a:gs>
                    <a:gs pos="6400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/>
                </a:gradFill>
                <a:effectLst>
                  <a:reflection blurRad="12700" stA="55000" endPos="64000" dist="50800" dir="5400000" sy="-100000" algn="bl" rotWithShape="0"/>
                </a:effectLst>
                <a:latin typeface="Arial Black" pitchFamily="34" charset="0"/>
                <a:ea typeface="+mn-ea"/>
                <a:cs typeface="+mn-cs"/>
              </a:defRPr>
            </a:lvl1pPr>
          </a:lstStyle>
          <a:p>
            <a:pPr marL="0" lvl="0" algn="ctr" defTabSz="914400"/>
            <a:r>
              <a:rPr lang="de-DE" dirty="0" smtClean="0"/>
              <a:t>Zwischenfolie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682024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1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Inhaltsplatzhalter rechts"/>
          <p:cNvSpPr>
            <a:spLocks noGrp="1"/>
          </p:cNvSpPr>
          <p:nvPr>
            <p:ph sz="half" idx="2"/>
          </p:nvPr>
        </p:nvSpPr>
        <p:spPr>
          <a:xfrm>
            <a:off x="47160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3" name="Inhaltsplatzhalter links"/>
          <p:cNvSpPr>
            <a:spLocks noGrp="1"/>
          </p:cNvSpPr>
          <p:nvPr>
            <p:ph sz="half" idx="1"/>
          </p:nvPr>
        </p:nvSpPr>
        <p:spPr>
          <a:xfrm>
            <a:off x="457200" y="1347138"/>
            <a:ext cx="3959688" cy="381461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3" name="Datumsplatzhalt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14" name="Fußzeilenplatzhalt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15" name="Foliennummernplatzhalt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48104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6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2" name="Datumsplatzhalter"/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6" name="Inhaltsplatzhalter rechts"/>
          <p:cNvSpPr>
            <a:spLocks noGrp="1"/>
          </p:cNvSpPr>
          <p:nvPr>
            <p:ph sz="quarter" idx="4"/>
          </p:nvPr>
        </p:nvSpPr>
        <p:spPr>
          <a:xfrm>
            <a:off x="4716020" y="2065412"/>
            <a:ext cx="395966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5" name="Textplatzhalter Überschrift rechts"/>
          <p:cNvSpPr>
            <a:spLocks noGrp="1"/>
          </p:cNvSpPr>
          <p:nvPr>
            <p:ph type="body" sz="quarter" idx="14"/>
          </p:nvPr>
        </p:nvSpPr>
        <p:spPr>
          <a:xfrm flipH="1">
            <a:off x="4716020" y="1344613"/>
            <a:ext cx="3959668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links"/>
          <p:cNvSpPr>
            <a:spLocks noGrp="1"/>
          </p:cNvSpPr>
          <p:nvPr>
            <p:ph sz="half" idx="2"/>
          </p:nvPr>
        </p:nvSpPr>
        <p:spPr>
          <a:xfrm>
            <a:off x="457200" y="2065412"/>
            <a:ext cx="3959118" cy="3097138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>
            <a:lvl1pPr>
              <a:defRPr lang="de-DE" smtClean="0"/>
            </a:lvl1pPr>
            <a:lvl2pPr>
              <a:defRPr lang="de-DE" smtClean="0"/>
            </a:lvl2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</p:txBody>
      </p:sp>
      <p:sp>
        <p:nvSpPr>
          <p:cNvPr id="14" name="Textplatzhalter Überschrift links"/>
          <p:cNvSpPr>
            <a:spLocks noGrp="1"/>
          </p:cNvSpPr>
          <p:nvPr>
            <p:ph type="body" sz="quarter" idx="13"/>
          </p:nvPr>
        </p:nvSpPr>
        <p:spPr>
          <a:xfrm flipH="1">
            <a:off x="468312" y="1344613"/>
            <a:ext cx="3958802" cy="504825"/>
          </a:xfrm>
          <a:prstGeom prst="round1Rect">
            <a:avLst>
              <a:gd name="adj" fmla="val 36547"/>
            </a:avLst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none"/>
        </p:style>
        <p:txBody>
          <a:bodyPr lIns="144000" rIns="144000" anchor="ctr" anchorCtr="0"/>
          <a:lstStyle>
            <a:lvl1pPr marL="3175" indent="0">
              <a:buFontTx/>
              <a:buNone/>
              <a:defRPr>
                <a:solidFill>
                  <a:schemeClr val="bg1"/>
                </a:solidFill>
              </a:defRPr>
            </a:lvl1pPr>
            <a:lvl2pPr marL="585216" indent="0">
              <a:buFontTx/>
              <a:buNone/>
              <a:defRPr/>
            </a:lvl2pPr>
            <a:lvl3pPr marL="905256" indent="0">
              <a:buFontTx/>
              <a:buNone/>
              <a:defRPr/>
            </a:lvl3pPr>
            <a:lvl4pPr marL="1170432" indent="0">
              <a:buFontTx/>
              <a:buNone/>
              <a:defRPr/>
            </a:lvl4pPr>
            <a:lvl5pPr marL="1362456" indent="0">
              <a:buFontTx/>
              <a:buNone/>
              <a:defRPr/>
            </a:lvl5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98589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Weiß"/>
          <p:cNvSpPr/>
          <p:nvPr userDrawn="1"/>
        </p:nvSpPr>
        <p:spPr>
          <a:xfrm>
            <a:off x="0" y="0"/>
            <a:ext cx="9144000" cy="5715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 useBgFill="1">
        <p:nvSpPr>
          <p:cNvPr id="12" name="Kopfgrafik"/>
          <p:cNvSpPr/>
          <p:nvPr userDrawn="1"/>
        </p:nvSpPr>
        <p:spPr>
          <a:xfrm>
            <a:off x="0" y="0"/>
            <a:ext cx="9144000" cy="1561356"/>
          </a:xfrm>
          <a:custGeom>
            <a:avLst/>
            <a:gdLst/>
            <a:ahLst/>
            <a:cxnLst/>
            <a:rect l="l" t="t" r="r" b="b"/>
            <a:pathLst>
              <a:path w="9144000" h="1561356">
                <a:moveTo>
                  <a:pt x="0" y="0"/>
                </a:moveTo>
                <a:lnTo>
                  <a:pt x="9144000" y="0"/>
                </a:lnTo>
                <a:lnTo>
                  <a:pt x="9144000" y="1561356"/>
                </a:lnTo>
                <a:lnTo>
                  <a:pt x="9140877" y="1561356"/>
                </a:lnTo>
                <a:lnTo>
                  <a:pt x="9140877" y="1057300"/>
                </a:lnTo>
                <a:lnTo>
                  <a:pt x="468376" y="1057300"/>
                </a:lnTo>
                <a:cubicBezTo>
                  <a:pt x="218429" y="1057300"/>
                  <a:pt x="13908" y="1251786"/>
                  <a:pt x="0" y="1497820"/>
                </a:cubicBezTo>
                <a:close/>
              </a:path>
            </a:pathLst>
          </a:custGeom>
          <a:ln w="9525" cap="flat" cmpd="sng" algn="ctr">
            <a:noFill/>
            <a:prstDash val="solid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600000"/>
            </a:lightRig>
          </a:scene3d>
          <a:sp3d prstMaterial="plastic">
            <a:bevelT w="101600" h="19050"/>
          </a:sp3d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Foliennummernplatzhalter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Fußzeilenplatzhalter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PowerPoint 2010 - Das Ideenbuch für Bilder, Sound und Video</a:t>
            </a:r>
            <a:endParaRPr lang="de-DE" dirty="0"/>
          </a:p>
        </p:txBody>
      </p:sp>
      <p:sp>
        <p:nvSpPr>
          <p:cNvPr id="6" name="Datumsplatzhalter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30.12.2011</a:t>
            </a:r>
            <a:endParaRPr lang="de-DE"/>
          </a:p>
        </p:txBody>
      </p:sp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 ohne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823074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weiss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800905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oliennummernplatzhalter"/>
          <p:cNvSpPr>
            <a:spLocks noGrp="1"/>
          </p:cNvSpPr>
          <p:nvPr>
            <p:ph type="sldNum" sz="quarter" idx="4"/>
          </p:nvPr>
        </p:nvSpPr>
        <p:spPr>
          <a:xfrm>
            <a:off x="7914570" y="5289533"/>
            <a:ext cx="76111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fld id="{E676FFA7-9E00-4860-9855-164919AB3FA7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Fußzeilenplatzhalter"/>
          <p:cNvSpPr>
            <a:spLocks noGrp="1"/>
          </p:cNvSpPr>
          <p:nvPr>
            <p:ph type="ftr" sz="quarter" idx="3"/>
          </p:nvPr>
        </p:nvSpPr>
        <p:spPr>
          <a:xfrm>
            <a:off x="2627784" y="5261168"/>
            <a:ext cx="3888472" cy="332636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ctr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14" name="Datumsplatzhalter"/>
          <p:cNvSpPr>
            <a:spLocks noGrp="1"/>
          </p:cNvSpPr>
          <p:nvPr>
            <p:ph type="dt" sz="half" idx="2"/>
          </p:nvPr>
        </p:nvSpPr>
        <p:spPr>
          <a:xfrm>
            <a:off x="467430" y="5289533"/>
            <a:ext cx="2087408" cy="304271"/>
          </a:xfrm>
          <a:prstGeom prst="rect">
            <a:avLst/>
          </a:prstGeom>
        </p:spPr>
        <p:txBody>
          <a:bodyPr vert="horz" lIns="72000" tIns="36000" rIns="72000" bIns="36000" anchor="b"/>
          <a:lstStyle>
            <a:lvl1pPr algn="l" eaLnBrk="1" latinLnBrk="0" hangingPunct="1">
              <a:defRPr kumimoji="0" sz="110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" name="Textplatzhalter 1"/>
          <p:cNvSpPr>
            <a:spLocks noGrp="1"/>
          </p:cNvSpPr>
          <p:nvPr>
            <p:ph type="body" idx="1"/>
          </p:nvPr>
        </p:nvSpPr>
        <p:spPr>
          <a:xfrm>
            <a:off x="467688" y="1345810"/>
            <a:ext cx="8208000" cy="3816740"/>
          </a:xfrm>
          <a:prstGeom prst="rect">
            <a:avLst/>
          </a:prstGeom>
        </p:spPr>
        <p:txBody>
          <a:bodyPr vert="horz" lIns="72000" tIns="36000" rIns="72000" bIns="36000" rtlCol="0">
            <a:no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</p:txBody>
      </p:sp>
      <p:sp>
        <p:nvSpPr>
          <p:cNvPr id="22" name="Titelplatzhalter 1"/>
          <p:cNvSpPr>
            <a:spLocks noGrp="1"/>
          </p:cNvSpPr>
          <p:nvPr>
            <p:ph type="title"/>
          </p:nvPr>
        </p:nvSpPr>
        <p:spPr>
          <a:xfrm>
            <a:off x="468570" y="120651"/>
            <a:ext cx="8208000" cy="865188"/>
          </a:xfrm>
          <a:prstGeom prst="rect">
            <a:avLst/>
          </a:prstGeom>
        </p:spPr>
        <p:txBody>
          <a:bodyPr vert="horz" lIns="72000" tIns="36000" rIns="72000" bIns="36000" rtlCol="0" anchor="ctr">
            <a:noAutofit/>
          </a:bodyPr>
          <a:lstStyle/>
          <a:p>
            <a:pPr lvl="0" algn="l" defTabSz="914400"/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5" r:id="rId3"/>
    <p:sldLayoutId id="2147483676" r:id="rId4"/>
    <p:sldLayoutId id="2147483677" r:id="rId5"/>
    <p:sldLayoutId id="2147483679" r:id="rId6"/>
    <p:sldLayoutId id="2147483681" r:id="rId7"/>
    <p:sldLayoutId id="2147483684" r:id="rId8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1" latinLnBrk="0" hangingPunct="1">
        <a:spcBef>
          <a:spcPct val="0"/>
        </a:spcBef>
        <a:buNone/>
        <a:defRPr kumimoji="0" lang="en-US" sz="3000" b="1" kern="1200" cap="none" baseline="0" dirty="0">
          <a:ln w="6350">
            <a:noFill/>
          </a:ln>
          <a:solidFill>
            <a:schemeClr val="bg1"/>
          </a:solidFill>
          <a:effectLst/>
          <a:latin typeface="+mj-lt"/>
          <a:ea typeface="+mj-ea"/>
          <a:cs typeface="+mj-cs"/>
        </a:defRPr>
      </a:lvl1pPr>
    </p:titleStyle>
    <p:bodyStyle>
      <a:lvl1pPr marL="216000" indent="-216000" algn="l" rtl="0" eaLnBrk="1" latinLnBrk="0" hangingPunct="1">
        <a:spcBef>
          <a:spcPts val="1000"/>
        </a:spcBef>
        <a:buClr>
          <a:schemeClr val="accent1">
            <a:lumMod val="50000"/>
          </a:schemeClr>
        </a:buClr>
        <a:buSzPct val="100000"/>
        <a:buFont typeface="Wingdings" pitchFamily="2" charset="2"/>
        <a:buChar char="§"/>
        <a:defRPr kumimoji="0" lang="de-DE" sz="2200" kern="1200" smtClean="0">
          <a:solidFill>
            <a:schemeClr val="tx1"/>
          </a:solidFill>
          <a:latin typeface="+mn-lt"/>
          <a:ea typeface="+mn-ea"/>
          <a:cs typeface="+mn-cs"/>
        </a:defRPr>
      </a:lvl1pPr>
      <a:lvl2pPr marL="432000" indent="-216000" algn="l" rtl="0" eaLnBrk="1" latinLnBrk="0" hangingPunct="1">
        <a:spcBef>
          <a:spcPts val="400"/>
        </a:spcBef>
        <a:buClrTx/>
        <a:buSzPct val="80000"/>
        <a:buFont typeface="Symbol" pitchFamily="18" charset="2"/>
        <a:buChar char="-"/>
        <a:defRPr kumimoji="0" lang="de-DE" sz="2000" kern="1200" smtClean="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lang="de-DE" sz="1800" kern="1200" smtClean="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lang="de-DE" sz="1600" kern="1200" smtClean="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lang="en-US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4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microsoft.com/office/2007/relationships/hdphoto" Target="../media/hdphoto4.wdp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microsoft.com/office/2007/relationships/hdphoto" Target="../media/hdphoto3.wdp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Kapitel 1 – Bilder gekonnt in Szene setzen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/>
              <a:t>Zahlen bildhaft und einprägsam </a:t>
            </a:r>
            <a:r>
              <a:rPr lang="de-DE" dirty="0" smtClean="0"/>
              <a:t>darstellen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1989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Tendenzen aufzeigen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370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/>
          <p:cNvSpPr/>
          <p:nvPr/>
        </p:nvSpPr>
        <p:spPr>
          <a:xfrm>
            <a:off x="0" y="2768223"/>
            <a:ext cx="9144000" cy="2942917"/>
          </a:xfrm>
          <a:custGeom>
            <a:avLst/>
            <a:gdLst/>
            <a:ahLst/>
            <a:cxnLst/>
            <a:rect l="l" t="t" r="r" b="b"/>
            <a:pathLst>
              <a:path w="9144000" h="2942917">
                <a:moveTo>
                  <a:pt x="9144000" y="0"/>
                </a:moveTo>
                <a:lnTo>
                  <a:pt x="9144000" y="2942917"/>
                </a:lnTo>
                <a:lnTo>
                  <a:pt x="0" y="2942917"/>
                </a:lnTo>
                <a:cubicBezTo>
                  <a:pt x="1061033" y="1897802"/>
                  <a:pt x="3595744" y="858390"/>
                  <a:pt x="6698265" y="308352"/>
                </a:cubicBezTo>
                <a:cubicBezTo>
                  <a:pt x="7540701" y="158999"/>
                  <a:pt x="8363039" y="56712"/>
                  <a:pt x="9144000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Textfeld 4"/>
          <p:cNvSpPr txBox="1"/>
          <p:nvPr/>
        </p:nvSpPr>
        <p:spPr>
          <a:xfrm>
            <a:off x="5148064" y="337220"/>
            <a:ext cx="34663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b="1" dirty="0" smtClean="0">
                <a:solidFill>
                  <a:srgbClr val="C00000"/>
                </a:solidFill>
              </a:rPr>
              <a:t>17%</a:t>
            </a:r>
          </a:p>
          <a:p>
            <a: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  <a:t>mehr surfende Mitglieder </a:t>
            </a:r>
            <a:b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  <a:t>in den letzten 5 Jahren im</a:t>
            </a:r>
          </a:p>
          <a:p>
            <a:r>
              <a:rPr lang="de-DE" sz="2400" b="1" dirty="0" smtClean="0">
                <a:solidFill>
                  <a:schemeClr val="accent1">
                    <a:lumMod val="75000"/>
                  </a:schemeClr>
                </a:solidFill>
              </a:rPr>
              <a:t>Segelsportverein Köln</a:t>
            </a:r>
            <a:endParaRPr lang="de-DE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93" b="100000" l="0" r="100000">
                        <a14:backgroundMark x1="60501" y1="34903" x2="82274" y2="62604"/>
                        <a14:backgroundMark x1="21002" y1="80609" x2="32177" y2="70914"/>
                        <a14:backgroundMark x1="38343" y1="74515" x2="79383" y2="58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60996">
            <a:off x="8018724" y="2277460"/>
            <a:ext cx="517807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rafik 6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5329" r="98186">
                        <a14:foregroundMark x1="92517" y1="35364" x2="92404" y2="15567"/>
                        <a14:foregroundMark x1="92744" y1="14721" x2="93197" y2="169"/>
                        <a14:foregroundMark x1="75283" y1="10491" x2="79138" y2="0"/>
                        <a14:foregroundMark x1="71088" y1="26058" x2="75057" y2="11844"/>
                        <a14:foregroundMark x1="86735" y1="10152" x2="86735" y2="10152"/>
                        <a14:foregroundMark x1="88889" y1="1861" x2="88889" y2="1861"/>
                        <a14:foregroundMark x1="91837" y1="55838" x2="91837" y2="55838"/>
                        <a14:foregroundMark x1="92290" y1="47547" x2="92290" y2="47547"/>
                        <a14:foregroundMark x1="91610" y1="58037" x2="91610" y2="58037"/>
                        <a14:foregroundMark x1="60998" y1="86971" x2="60998" y2="86971"/>
                        <a14:foregroundMark x1="69048" y1="90355" x2="69048" y2="90355"/>
                        <a14:foregroundMark x1="73810" y1="91032" x2="73810" y2="91032"/>
                        <a14:foregroundMark x1="56576" y1="58714" x2="56576" y2="58714"/>
                        <a14:foregroundMark x1="56236" y1="57360" x2="56236" y2="57360"/>
                        <a14:foregroundMark x1="56576" y1="54992" x2="56576" y2="54992"/>
                        <a14:foregroundMark x1="56803" y1="54653" x2="56803" y2="54653"/>
                        <a14:foregroundMark x1="79025" y1="93401" x2="90136" y2="97800"/>
                        <a14:foregroundMark x1="56463" y1="86802" x2="56463" y2="86802"/>
                        <a14:foregroundMark x1="60544" y1="86464" x2="49660" y2="81895"/>
                        <a14:foregroundMark x1="49320" y1="82572" x2="50340" y2="86802"/>
                        <a14:foregroundMark x1="57483" y1="93063" x2="89569" y2="97970"/>
                        <a14:foregroundMark x1="78798" y1="20812" x2="78798" y2="20812"/>
                        <a14:foregroundMark x1="71315" y1="26058" x2="89002" y2="15736"/>
                        <a14:foregroundMark x1="57256" y1="53807" x2="57256" y2="53807"/>
                        <a14:foregroundMark x1="58050" y1="53638" x2="58050" y2="53638"/>
                        <a14:backgroundMark x1="92630" y1="36210" x2="99773" y2="35533"/>
                        <a14:backgroundMark x1="92744" y1="36548" x2="93197" y2="0"/>
                        <a14:backgroundMark x1="72336" y1="87648" x2="72336" y2="87648"/>
                        <a14:backgroundMark x1="66893" y1="86971" x2="66893" y2="86971"/>
                        <a14:backgroundMark x1="74943" y1="89679" x2="74943" y2="89679"/>
                        <a14:backgroundMark x1="54082" y1="92217" x2="54082" y2="92217"/>
                        <a14:backgroundMark x1="69728" y1="95431" x2="69728" y2="95431"/>
                        <a14:backgroundMark x1="90136" y1="97800" x2="90136" y2="97800"/>
                        <a14:backgroundMark x1="94444" y1="99154" x2="90136" y2="97631"/>
                        <a14:backgroundMark x1="56349" y1="36041" x2="56349" y2="36041"/>
                        <a14:backgroundMark x1="66100" y1="33672" x2="65420" y2="39086"/>
                        <a14:backgroundMark x1="89569" y1="98477" x2="69841" y2="95939"/>
                        <a14:backgroundMark x1="69841" y1="95601" x2="53855" y2="92555"/>
                        <a14:backgroundMark x1="54875" y1="83587" x2="48526" y2="80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129"/>
          <a:stretch/>
        </p:blipFill>
        <p:spPr>
          <a:xfrm rot="21179713" flipH="1">
            <a:off x="-349223" y="-252457"/>
            <a:ext cx="4838424" cy="579600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"/>
          </a:effectLst>
        </p:spPr>
      </p:pic>
    </p:spTree>
    <p:extLst>
      <p:ext uri="{BB962C8B-B14F-4D97-AF65-F5344CB8AC3E}">
        <p14:creationId xmlns:p14="http://schemas.microsoft.com/office/powerpoint/2010/main" val="973349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Vorher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63688" y="1355830"/>
            <a:ext cx="5378864" cy="360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67096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10"/>
          <p:cNvSpPr/>
          <p:nvPr/>
        </p:nvSpPr>
        <p:spPr>
          <a:xfrm>
            <a:off x="42152" y="2773919"/>
            <a:ext cx="9122688" cy="2941081"/>
          </a:xfrm>
          <a:custGeom>
            <a:avLst/>
            <a:gdLst/>
            <a:ahLst/>
            <a:cxnLst/>
            <a:rect l="l" t="t" r="r" b="b"/>
            <a:pathLst>
              <a:path w="9122688" h="2941081">
                <a:moveTo>
                  <a:pt x="9122688" y="0"/>
                </a:moveTo>
                <a:lnTo>
                  <a:pt x="9122688" y="2941081"/>
                </a:lnTo>
                <a:lnTo>
                  <a:pt x="0" y="2941081"/>
                </a:lnTo>
                <a:cubicBezTo>
                  <a:pt x="1061033" y="1895966"/>
                  <a:pt x="3595744" y="856554"/>
                  <a:pt x="6698264" y="306516"/>
                </a:cubicBezTo>
                <a:cubicBezTo>
                  <a:pt x="7533034" y="158522"/>
                  <a:pt x="8348070" y="56742"/>
                  <a:pt x="9122688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" name="Rechteck 6"/>
          <p:cNvSpPr/>
          <p:nvPr/>
        </p:nvSpPr>
        <p:spPr>
          <a:xfrm>
            <a:off x="-9173264" y="-742900"/>
            <a:ext cx="9144000" cy="5715000"/>
          </a:xfrm>
          <a:custGeom>
            <a:avLst/>
            <a:gdLst/>
            <a:ahLst/>
            <a:cxnLst/>
            <a:rect l="l" t="t" r="r" b="b"/>
            <a:pathLst>
              <a:path w="9144000" h="5715000">
                <a:moveTo>
                  <a:pt x="0" y="0"/>
                </a:moveTo>
                <a:lnTo>
                  <a:pt x="9144000" y="0"/>
                </a:lnTo>
                <a:lnTo>
                  <a:pt x="9144000" y="2773919"/>
                </a:lnTo>
                <a:cubicBezTo>
                  <a:pt x="8369382" y="2830661"/>
                  <a:pt x="7554346" y="2932441"/>
                  <a:pt x="6719577" y="3080435"/>
                </a:cubicBezTo>
                <a:cubicBezTo>
                  <a:pt x="3617056" y="3630473"/>
                  <a:pt x="1082345" y="4669885"/>
                  <a:pt x="21312" y="5715000"/>
                </a:cubicBezTo>
                <a:lnTo>
                  <a:pt x="0" y="5715000"/>
                </a:ln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Rechteck 3"/>
          <p:cNvSpPr/>
          <p:nvPr/>
        </p:nvSpPr>
        <p:spPr>
          <a:xfrm>
            <a:off x="-9173264" y="3255000"/>
            <a:ext cx="9144000" cy="5715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8846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/>
          <p:cNvSpPr/>
          <p:nvPr/>
        </p:nvSpPr>
        <p:spPr>
          <a:xfrm>
            <a:off x="26408" y="2792983"/>
            <a:ext cx="9144000" cy="2942917"/>
          </a:xfrm>
          <a:custGeom>
            <a:avLst/>
            <a:gdLst/>
            <a:ahLst/>
            <a:cxnLst/>
            <a:rect l="l" t="t" r="r" b="b"/>
            <a:pathLst>
              <a:path w="9144000" h="2942917">
                <a:moveTo>
                  <a:pt x="9144000" y="0"/>
                </a:moveTo>
                <a:lnTo>
                  <a:pt x="9144000" y="2942917"/>
                </a:lnTo>
                <a:lnTo>
                  <a:pt x="0" y="2942917"/>
                </a:lnTo>
                <a:cubicBezTo>
                  <a:pt x="1061033" y="1897802"/>
                  <a:pt x="3595744" y="858390"/>
                  <a:pt x="6698265" y="308352"/>
                </a:cubicBezTo>
                <a:cubicBezTo>
                  <a:pt x="7540701" y="158999"/>
                  <a:pt x="8363039" y="56712"/>
                  <a:pt x="9144000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5148064" y="337220"/>
            <a:ext cx="34663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b="1" dirty="0" smtClean="0">
                <a:solidFill>
                  <a:srgbClr val="C00000"/>
                </a:solidFill>
              </a:rPr>
              <a:t>17%</a:t>
            </a:r>
          </a:p>
          <a:p>
            <a: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  <a:t>mehr surfende Mitglieder </a:t>
            </a:r>
            <a:b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  <a:t>in den letzten 5 Jahren im</a:t>
            </a:r>
          </a:p>
          <a:p>
            <a:r>
              <a:rPr lang="de-DE" sz="2400" b="1" dirty="0" smtClean="0">
                <a:solidFill>
                  <a:schemeClr val="accent1">
                    <a:lumMod val="75000"/>
                  </a:schemeClr>
                </a:solidFill>
              </a:rPr>
              <a:t>Segelsportverein Köln</a:t>
            </a:r>
            <a:endParaRPr lang="de-DE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93" b="100000" l="0" r="100000">
                        <a14:backgroundMark x1="60501" y1="34903" x2="82274" y2="62604"/>
                        <a14:backgroundMark x1="21002" y1="80609" x2="32177" y2="70914"/>
                        <a14:backgroundMark x1="38343" y1="74515" x2="79383" y2="58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60996">
            <a:off x="8018724" y="2277460"/>
            <a:ext cx="517807" cy="360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4489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4"/>
          <p:cNvSpPr/>
          <p:nvPr/>
        </p:nvSpPr>
        <p:spPr>
          <a:xfrm>
            <a:off x="26408" y="2792983"/>
            <a:ext cx="9144000" cy="2942917"/>
          </a:xfrm>
          <a:custGeom>
            <a:avLst/>
            <a:gdLst/>
            <a:ahLst/>
            <a:cxnLst/>
            <a:rect l="l" t="t" r="r" b="b"/>
            <a:pathLst>
              <a:path w="9144000" h="2942917">
                <a:moveTo>
                  <a:pt x="9144000" y="0"/>
                </a:moveTo>
                <a:lnTo>
                  <a:pt x="9144000" y="2942917"/>
                </a:lnTo>
                <a:lnTo>
                  <a:pt x="0" y="2942917"/>
                </a:lnTo>
                <a:cubicBezTo>
                  <a:pt x="1061033" y="1897802"/>
                  <a:pt x="3595744" y="858390"/>
                  <a:pt x="6698265" y="308352"/>
                </a:cubicBezTo>
                <a:cubicBezTo>
                  <a:pt x="7540701" y="158999"/>
                  <a:pt x="8363039" y="56712"/>
                  <a:pt x="9144000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Textfeld 3"/>
          <p:cNvSpPr txBox="1"/>
          <p:nvPr/>
        </p:nvSpPr>
        <p:spPr>
          <a:xfrm>
            <a:off x="5148064" y="337220"/>
            <a:ext cx="3466334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7200" b="1" dirty="0" smtClean="0">
                <a:solidFill>
                  <a:srgbClr val="C00000"/>
                </a:solidFill>
              </a:rPr>
              <a:t>17%</a:t>
            </a:r>
          </a:p>
          <a:p>
            <a: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  <a:t>mehr surfende Mitglieder </a:t>
            </a:r>
            <a:b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de-DE" sz="2400" dirty="0" smtClean="0">
                <a:solidFill>
                  <a:schemeClr val="accent1">
                    <a:lumMod val="75000"/>
                  </a:schemeClr>
                </a:solidFill>
              </a:rPr>
              <a:t>in den letzten 5 Jahren im</a:t>
            </a:r>
          </a:p>
          <a:p>
            <a:r>
              <a:rPr lang="de-DE" sz="2400" b="1" dirty="0" smtClean="0">
                <a:solidFill>
                  <a:schemeClr val="accent1">
                    <a:lumMod val="75000"/>
                  </a:schemeClr>
                </a:solidFill>
              </a:rPr>
              <a:t>Segelsportverein Köln</a:t>
            </a:r>
            <a:endParaRPr lang="de-DE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493" b="100000" l="0" r="100000">
                        <a14:backgroundMark x1="60501" y1="34903" x2="82274" y2="62604"/>
                        <a14:backgroundMark x1="21002" y1="80609" x2="32177" y2="70914"/>
                        <a14:backgroundMark x1="38343" y1="74515" x2="79383" y2="584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960996">
            <a:off x="8018724" y="2277460"/>
            <a:ext cx="517807" cy="36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5329" r="98186">
                        <a14:foregroundMark x1="92517" y1="35364" x2="92404" y2="15567"/>
                        <a14:foregroundMark x1="92744" y1="14721" x2="93197" y2="169"/>
                        <a14:foregroundMark x1="75283" y1="10491" x2="79138" y2="0"/>
                        <a14:foregroundMark x1="71088" y1="26058" x2="75057" y2="11844"/>
                        <a14:foregroundMark x1="86735" y1="10152" x2="86735" y2="10152"/>
                        <a14:foregroundMark x1="88889" y1="1861" x2="88889" y2="1861"/>
                        <a14:foregroundMark x1="91837" y1="55838" x2="91837" y2="55838"/>
                        <a14:foregroundMark x1="92290" y1="47547" x2="92290" y2="47547"/>
                        <a14:foregroundMark x1="91610" y1="58037" x2="91610" y2="58037"/>
                        <a14:foregroundMark x1="60998" y1="86971" x2="60998" y2="86971"/>
                        <a14:foregroundMark x1="69048" y1="90355" x2="69048" y2="90355"/>
                        <a14:foregroundMark x1="73810" y1="91032" x2="73810" y2="91032"/>
                        <a14:foregroundMark x1="56576" y1="58714" x2="56576" y2="58714"/>
                        <a14:foregroundMark x1="56236" y1="57360" x2="56236" y2="57360"/>
                        <a14:foregroundMark x1="56576" y1="54992" x2="56576" y2="54992"/>
                        <a14:foregroundMark x1="56803" y1="54653" x2="56803" y2="54653"/>
                        <a14:foregroundMark x1="79025" y1="93401" x2="90136" y2="97800"/>
                        <a14:foregroundMark x1="56463" y1="86802" x2="56463" y2="86802"/>
                        <a14:foregroundMark x1="60544" y1="86464" x2="49660" y2="81895"/>
                        <a14:foregroundMark x1="49320" y1="82572" x2="50340" y2="86802"/>
                        <a14:foregroundMark x1="57483" y1="93063" x2="89569" y2="97970"/>
                        <a14:foregroundMark x1="78798" y1="20812" x2="78798" y2="20812"/>
                        <a14:foregroundMark x1="71315" y1="26058" x2="89002" y2="15736"/>
                        <a14:foregroundMark x1="57256" y1="53807" x2="57256" y2="53807"/>
                        <a14:foregroundMark x1="58050" y1="53638" x2="58050" y2="53638"/>
                        <a14:backgroundMark x1="92630" y1="36210" x2="99773" y2="35533"/>
                        <a14:backgroundMark x1="92744" y1="36548" x2="93197" y2="0"/>
                        <a14:backgroundMark x1="72336" y1="87648" x2="72336" y2="87648"/>
                        <a14:backgroundMark x1="66893" y1="86971" x2="66893" y2="86971"/>
                        <a14:backgroundMark x1="74943" y1="89679" x2="74943" y2="89679"/>
                        <a14:backgroundMark x1="54082" y1="92217" x2="54082" y2="92217"/>
                        <a14:backgroundMark x1="69728" y1="95431" x2="69728" y2="95431"/>
                        <a14:backgroundMark x1="90136" y1="97800" x2="90136" y2="97800"/>
                        <a14:backgroundMark x1="94444" y1="99154" x2="90136" y2="97631"/>
                        <a14:backgroundMark x1="56349" y1="36041" x2="56349" y2="36041"/>
                        <a14:backgroundMark x1="66100" y1="33672" x2="65420" y2="39086"/>
                        <a14:backgroundMark x1="89569" y1="98477" x2="69841" y2="95939"/>
                        <a14:backgroundMark x1="69841" y1="95601" x2="53855" y2="92555"/>
                        <a14:backgroundMark x1="54875" y1="83587" x2="48526" y2="8088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44129"/>
          <a:stretch/>
        </p:blipFill>
        <p:spPr>
          <a:xfrm rot="21179713" flipH="1">
            <a:off x="-349223" y="-252457"/>
            <a:ext cx="4838424" cy="5796000"/>
          </a:xfrm>
          <a:prstGeom prst="rect">
            <a:avLst/>
          </a:prstGeom>
          <a:noFill/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  <a:softEdge rad="6350"/>
          </a:effectLst>
        </p:spPr>
      </p:pic>
    </p:spTree>
    <p:extLst>
      <p:ext uri="{BB962C8B-B14F-4D97-AF65-F5344CB8AC3E}">
        <p14:creationId xmlns:p14="http://schemas.microsoft.com/office/powerpoint/2010/main" val="696262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Vorher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34345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nhaltsplatzhalt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94646682"/>
              </p:ext>
            </p:extLst>
          </p:nvPr>
        </p:nvGraphicFramePr>
        <p:xfrm>
          <a:off x="468313" y="1344613"/>
          <a:ext cx="8207904" cy="3385095"/>
        </p:xfrm>
        <a:graphic>
          <a:graphicData uri="http://schemas.openxmlformats.org/drawingml/2006/table">
            <a:tbl>
              <a:tblPr firstRow="1" lastRow="1" bandRow="1">
                <a:tableStyleId>{5C22544A-7EE6-4342-B048-85BDC9FD1C3A}</a:tableStyleId>
              </a:tblPr>
              <a:tblGrid>
                <a:gridCol w="2051976"/>
                <a:gridCol w="2051976"/>
                <a:gridCol w="2051976"/>
                <a:gridCol w="2051976"/>
              </a:tblGrid>
              <a:tr h="483585">
                <a:tc gridSpan="4">
                  <a:txBody>
                    <a:bodyPr/>
                    <a:lstStyle/>
                    <a:p>
                      <a:r>
                        <a:rPr lang="de-DE" sz="2400" baseline="0" dirty="0" smtClean="0"/>
                        <a:t>Mitgliederstruktur</a:t>
                      </a:r>
                      <a:endParaRPr lang="de-DE" sz="2400" dirty="0"/>
                    </a:p>
                  </a:txBody>
                  <a:tcPr marL="121928" marR="121928"/>
                </a:tc>
                <a:tc hMerge="1"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1928" marR="121928"/>
                </a:tc>
                <a:tc hMerge="1">
                  <a:txBody>
                    <a:bodyPr/>
                    <a:lstStyle/>
                    <a:p>
                      <a:pPr algn="ctr"/>
                      <a:endParaRPr lang="de-DE" sz="2400" dirty="0"/>
                    </a:p>
                  </a:txBody>
                  <a:tcPr marL="121928" marR="121928"/>
                </a:tc>
                <a:tc hMerge="1">
                  <a:txBody>
                    <a:bodyPr/>
                    <a:lstStyle/>
                    <a:p>
                      <a:pPr algn="ctr"/>
                      <a:endParaRPr lang="de-DE" sz="2400" dirty="0"/>
                    </a:p>
                  </a:txBody>
                  <a:tcPr marL="121928" marR="121928"/>
                </a:tc>
              </a:tr>
              <a:tr h="483585">
                <a:tc>
                  <a:txBody>
                    <a:bodyPr/>
                    <a:lstStyle/>
                    <a:p>
                      <a:endParaRPr lang="de-DE" sz="2400" dirty="0"/>
                    </a:p>
                  </a:txBody>
                  <a:tcPr marL="121928" marR="12192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de-DE" sz="24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Alter</a:t>
                      </a:r>
                      <a:endParaRPr kumimoji="0" lang="de-DE" sz="24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1928" marR="12192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 smtClean="0"/>
                        <a:t>Anzahl</a:t>
                      </a:r>
                      <a:endParaRPr lang="de-DE" sz="2400" dirty="0"/>
                    </a:p>
                  </a:txBody>
                  <a:tcPr marL="121928" marR="121928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2400" dirty="0" smtClean="0"/>
                        <a:t>in Prozent</a:t>
                      </a:r>
                      <a:endParaRPr lang="de-DE" sz="2400" dirty="0"/>
                    </a:p>
                  </a:txBody>
                  <a:tcPr marL="121928" marR="121928">
                    <a:solidFill>
                      <a:schemeClr val="bg2"/>
                    </a:solidFill>
                  </a:tcPr>
                </a:tc>
              </a:tr>
              <a:tr h="483585">
                <a:tc>
                  <a:txBody>
                    <a:bodyPr/>
                    <a:lstStyle/>
                    <a:p>
                      <a:r>
                        <a:rPr kumimoji="0" lang="de-DE" sz="2000" u="none" strike="noStrike" kern="1200" baseline="0" dirty="0" smtClean="0"/>
                        <a:t>Senioren</a:t>
                      </a:r>
                      <a:endParaRPr lang="de-DE" sz="2000" dirty="0"/>
                    </a:p>
                  </a:txBody>
                  <a:tcPr marL="121928" marR="121928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tabLst>
                          <a:tab pos="695325" algn="l"/>
                        </a:tabLst>
                      </a:pPr>
                      <a:r>
                        <a:rPr kumimoji="0" lang="de-DE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ab 65</a:t>
                      </a:r>
                      <a:endParaRPr kumimoji="0" lang="de-DE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702000" marT="46800" marB="46800" anchor="ctr"/>
                </a:tc>
                <a:tc>
                  <a:txBody>
                    <a:bodyPr/>
                    <a:lstStyle/>
                    <a:p>
                      <a:pPr algn="r">
                        <a:tabLst>
                          <a:tab pos="1076325" algn="r"/>
                        </a:tabLst>
                      </a:pPr>
                      <a:r>
                        <a:rPr lang="de-DE" sz="2000" dirty="0" smtClean="0"/>
                        <a:t>	12</a:t>
                      </a:r>
                      <a:endParaRPr lang="de-DE" sz="2000" dirty="0"/>
                    </a:p>
                  </a:txBody>
                  <a:tcPr marL="122400" marR="576000" marT="46800" marB="4680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/>
                      <a:r>
                        <a:rPr kumimoji="0" lang="de-DE" sz="2000" kern="1200" dirty="0" smtClean="0"/>
                        <a:t>9%</a:t>
                      </a:r>
                      <a:endParaRPr kumimoji="0" lang="de-DE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486000" marT="46800" marB="46800" anchor="ctr"/>
                </a:tc>
              </a:tr>
              <a:tr h="483585">
                <a:tc>
                  <a:txBody>
                    <a:bodyPr/>
                    <a:lstStyle/>
                    <a:p>
                      <a:r>
                        <a:rPr kumimoji="0" lang="de-DE" sz="2000" u="none" strike="noStrike" kern="1200" baseline="0" dirty="0" smtClean="0"/>
                        <a:t>Erwachsene</a:t>
                      </a:r>
                      <a:endParaRPr lang="de-DE" sz="2000" dirty="0"/>
                    </a:p>
                  </a:txBody>
                  <a:tcPr marL="121928" marR="121928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tabLst/>
                      </a:pPr>
                      <a:r>
                        <a:rPr kumimoji="0" lang="de-DE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&gt; 18</a:t>
                      </a:r>
                      <a:endParaRPr kumimoji="0" lang="de-DE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702000" marT="46800" marB="468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	91</a:t>
                      </a:r>
                      <a:endParaRPr lang="de-DE" sz="2000" dirty="0"/>
                    </a:p>
                  </a:txBody>
                  <a:tcPr marL="122400" marR="576000" marT="46800" marB="4680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/>
                      <a:r>
                        <a:rPr kumimoji="0" lang="de-DE" sz="2000" kern="1200" dirty="0" smtClean="0"/>
                        <a:t>66%</a:t>
                      </a:r>
                      <a:endParaRPr kumimoji="0" lang="de-DE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486000" marT="46800" marB="46800" anchor="ctr"/>
                </a:tc>
              </a:tr>
              <a:tr h="483585">
                <a:tc>
                  <a:txBody>
                    <a:bodyPr/>
                    <a:lstStyle/>
                    <a:p>
                      <a:r>
                        <a:rPr kumimoji="0" lang="de-DE" sz="2000" u="none" strike="noStrike" kern="1200" baseline="0" dirty="0" smtClean="0"/>
                        <a:t>Jugendliche</a:t>
                      </a:r>
                      <a:endParaRPr lang="de-DE" sz="2000" dirty="0"/>
                    </a:p>
                  </a:txBody>
                  <a:tcPr marL="121928" marR="121928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tabLst>
                          <a:tab pos="695325" algn="l"/>
                        </a:tabLst>
                      </a:pPr>
                      <a:r>
                        <a:rPr kumimoji="0" lang="de-DE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6-18</a:t>
                      </a:r>
                      <a:endParaRPr kumimoji="0" lang="de-DE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702000" marT="46800" marB="468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	28</a:t>
                      </a:r>
                      <a:endParaRPr lang="de-DE" sz="2000" dirty="0"/>
                    </a:p>
                  </a:txBody>
                  <a:tcPr marL="122400" marR="576000" marT="46800" marB="4680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/>
                      <a:r>
                        <a:rPr kumimoji="0" lang="de-DE" sz="2000" kern="1200" dirty="0" smtClean="0"/>
                        <a:t>20%</a:t>
                      </a:r>
                      <a:endParaRPr kumimoji="0" lang="de-DE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486000" marT="46800" marB="46800" anchor="ctr"/>
                </a:tc>
              </a:tr>
              <a:tr h="483585">
                <a:tc>
                  <a:txBody>
                    <a:bodyPr/>
                    <a:lstStyle/>
                    <a:p>
                      <a:r>
                        <a:rPr kumimoji="0" lang="de-DE" sz="2000" u="none" strike="noStrike" kern="1200" baseline="0" dirty="0" smtClean="0"/>
                        <a:t>Kinder</a:t>
                      </a:r>
                      <a:endParaRPr lang="de-DE" sz="2000" dirty="0"/>
                    </a:p>
                  </a:txBody>
                  <a:tcPr marL="121928" marR="121928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>
                        <a:tabLst>
                          <a:tab pos="695325" algn="l"/>
                        </a:tabLst>
                      </a:pPr>
                      <a:r>
                        <a:rPr kumimoji="0" lang="de-DE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&lt; 6</a:t>
                      </a:r>
                      <a:endParaRPr kumimoji="0" lang="de-DE" sz="20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702000" marT="46800" marB="46800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	7</a:t>
                      </a:r>
                      <a:endParaRPr lang="de-DE" sz="2000" dirty="0"/>
                    </a:p>
                  </a:txBody>
                  <a:tcPr marL="122400" marR="576000" marT="46800" marB="4680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/>
                      <a:r>
                        <a:rPr kumimoji="0" lang="de-DE" sz="2000" kern="1200" dirty="0" smtClean="0"/>
                        <a:t>5%</a:t>
                      </a:r>
                      <a:endParaRPr kumimoji="0" lang="de-DE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486000" marT="46800" marB="46800" anchor="ctr"/>
                </a:tc>
              </a:tr>
              <a:tr h="483585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Insgesamt</a:t>
                      </a:r>
                      <a:endParaRPr lang="de-DE" sz="2000" dirty="0"/>
                    </a:p>
                  </a:txBody>
                  <a:tcPr marL="121928" marR="121928" anchor="ctr"/>
                </a:tc>
                <a:tc>
                  <a:txBody>
                    <a:bodyPr/>
                    <a:lstStyle/>
                    <a:p>
                      <a:endParaRPr lang="de-DE" sz="2000" dirty="0"/>
                    </a:p>
                  </a:txBody>
                  <a:tcPr marL="121928" marR="121928"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	138</a:t>
                      </a:r>
                      <a:endParaRPr lang="de-DE" sz="2000" dirty="0"/>
                    </a:p>
                  </a:txBody>
                  <a:tcPr marL="122400" marR="576000" marT="46800" marB="46800" anchor="ctr"/>
                </a:tc>
                <a:tc>
                  <a:txBody>
                    <a:bodyPr/>
                    <a:lstStyle/>
                    <a:p>
                      <a:pPr marL="0" algn="r" rtl="0" eaLnBrk="1" latinLnBrk="0" hangingPunct="1"/>
                      <a:r>
                        <a:rPr kumimoji="0" lang="de-DE" sz="2000" kern="1200" dirty="0" smtClean="0"/>
                        <a:t>100%</a:t>
                      </a:r>
                      <a:endParaRPr kumimoji="0" lang="de-DE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2400" marR="486000" marT="46800" marB="46800" anchor="ctr"/>
                </a:tc>
              </a:tr>
            </a:tbl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Unser Verein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101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Kreisdiagramm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42905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Inhaltsplatzhalter 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186228041"/>
              </p:ext>
            </p:extLst>
          </p:nvPr>
        </p:nvGraphicFramePr>
        <p:xfrm>
          <a:off x="468313" y="1344613"/>
          <a:ext cx="8207375" cy="38163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 Verein: Mitgliederstruktur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498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Bildhafte Varianten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53277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Abgerundetes Rechteck 30"/>
          <p:cNvSpPr/>
          <p:nvPr/>
        </p:nvSpPr>
        <p:spPr>
          <a:xfrm>
            <a:off x="251520" y="1201317"/>
            <a:ext cx="8784976" cy="4182041"/>
          </a:xfrm>
          <a:prstGeom prst="roundRect">
            <a:avLst>
              <a:gd name="adj" fmla="val 14617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6" name="Titel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Verein: Mitgliederstruktur</a:t>
            </a:r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989982" y="2147468"/>
            <a:ext cx="3165231" cy="2200589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0000" endA="300" endPos="55000" dir="5400000" sy="-100000" algn="bl" rotWithShape="0"/>
          </a:effectLst>
        </p:spPr>
      </p:pic>
      <p:sp>
        <p:nvSpPr>
          <p:cNvPr id="23" name="Abgerundetes Rechteck 22"/>
          <p:cNvSpPr/>
          <p:nvPr/>
        </p:nvSpPr>
        <p:spPr>
          <a:xfrm>
            <a:off x="6299424" y="1340269"/>
            <a:ext cx="2376264" cy="1614398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Abgerundetes Rechteck 23"/>
          <p:cNvSpPr/>
          <p:nvPr/>
        </p:nvSpPr>
        <p:spPr>
          <a:xfrm>
            <a:off x="501653" y="1337319"/>
            <a:ext cx="2376264" cy="1614398"/>
          </a:xfrm>
          <a:prstGeom prst="roundRect">
            <a:avLst/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6299424" y="3364506"/>
            <a:ext cx="2376264" cy="1614398"/>
          </a:xfrm>
          <a:prstGeom prst="roundRect">
            <a:avLst/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6" name="Abgerundetes Rechteck 25"/>
          <p:cNvSpPr/>
          <p:nvPr/>
        </p:nvSpPr>
        <p:spPr>
          <a:xfrm flipH="1">
            <a:off x="501653" y="3361556"/>
            <a:ext cx="2376264" cy="1614398"/>
          </a:xfrm>
          <a:prstGeom prst="roundRect">
            <a:avLst/>
          </a:prstGeom>
          <a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7" name="Textfeld 26"/>
          <p:cNvSpPr txBox="1"/>
          <p:nvPr/>
        </p:nvSpPr>
        <p:spPr>
          <a:xfrm>
            <a:off x="736094" y="2951717"/>
            <a:ext cx="1937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>
                    <a:lumMod val="50000"/>
                  </a:schemeClr>
                </a:solidFill>
              </a:rPr>
              <a:t>20% Jugendliche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6747706" y="2951717"/>
            <a:ext cx="15058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>
                    <a:lumMod val="50000"/>
                  </a:schemeClr>
                </a:solidFill>
              </a:rPr>
              <a:t>9% Senioren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72469" y="4983248"/>
            <a:ext cx="126028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>
                    <a:lumMod val="50000"/>
                  </a:schemeClr>
                </a:solidFill>
              </a:rPr>
              <a:t>5% Kinder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6517547" y="4983248"/>
            <a:ext cx="196752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b="1" dirty="0" smtClean="0">
                <a:solidFill>
                  <a:schemeClr val="accent1">
                    <a:lumMod val="50000"/>
                  </a:schemeClr>
                </a:solidFill>
              </a:rPr>
              <a:t>66% Erwachsene</a:t>
            </a:r>
          </a:p>
        </p:txBody>
      </p:sp>
    </p:spTree>
    <p:extLst>
      <p:ext uri="{BB962C8B-B14F-4D97-AF65-F5344CB8AC3E}">
        <p14:creationId xmlns:p14="http://schemas.microsoft.com/office/powerpoint/2010/main" val="58092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ieren 5"/>
          <p:cNvGrpSpPr/>
          <p:nvPr/>
        </p:nvGrpSpPr>
        <p:grpSpPr>
          <a:xfrm>
            <a:off x="445215" y="1381125"/>
            <a:ext cx="8568183" cy="3816350"/>
            <a:chOff x="468313" y="1344613"/>
            <a:chExt cx="8568183" cy="3816350"/>
          </a:xfrm>
        </p:grpSpPr>
        <p:sp>
          <p:nvSpPr>
            <p:cNvPr id="7" name="Rechteck 6"/>
            <p:cNvSpPr/>
            <p:nvPr/>
          </p:nvSpPr>
          <p:spPr>
            <a:xfrm>
              <a:off x="468313" y="1344613"/>
              <a:ext cx="8207375" cy="3816350"/>
            </a:xfrm>
            <a:prstGeom prst="rect">
              <a:avLst/>
            </a:prstGeom>
            <a:noFill/>
            <a:ln>
              <a:noFill/>
            </a:ln>
          </p:spPr>
        </p:sp>
        <p:sp>
          <p:nvSpPr>
            <p:cNvPr id="8" name="Abgerundetes Rechteck 7"/>
            <p:cNvSpPr/>
            <p:nvPr/>
          </p:nvSpPr>
          <p:spPr>
            <a:xfrm>
              <a:off x="469395" y="2123727"/>
              <a:ext cx="1800000" cy="1800000"/>
            </a:xfrm>
            <a:prstGeom prst="roundRect">
              <a:avLst>
                <a:gd name="adj" fmla="val 10000"/>
              </a:avLst>
            </a:prstGeom>
            <a:blipFill dpi="0" rotWithShape="1"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b="712"/>
              </a:stretch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3">
              <a:schemeClr val="accent1">
                <a:tint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ihandform 8"/>
            <p:cNvSpPr/>
            <p:nvPr/>
          </p:nvSpPr>
          <p:spPr>
            <a:xfrm>
              <a:off x="1212363" y="3546586"/>
              <a:ext cx="1260000" cy="1260000"/>
            </a:xfrm>
            <a:custGeom>
              <a:avLst/>
              <a:gdLst>
                <a:gd name="connsiteX0" fmla="*/ 0 w 1411323"/>
                <a:gd name="connsiteY0" fmla="*/ 141132 h 1411323"/>
                <a:gd name="connsiteX1" fmla="*/ 141132 w 1411323"/>
                <a:gd name="connsiteY1" fmla="*/ 0 h 1411323"/>
                <a:gd name="connsiteX2" fmla="*/ 1270191 w 1411323"/>
                <a:gd name="connsiteY2" fmla="*/ 0 h 1411323"/>
                <a:gd name="connsiteX3" fmla="*/ 1411323 w 1411323"/>
                <a:gd name="connsiteY3" fmla="*/ 141132 h 1411323"/>
                <a:gd name="connsiteX4" fmla="*/ 1411323 w 1411323"/>
                <a:gd name="connsiteY4" fmla="*/ 1270191 h 1411323"/>
                <a:gd name="connsiteX5" fmla="*/ 1270191 w 1411323"/>
                <a:gd name="connsiteY5" fmla="*/ 1411323 h 1411323"/>
                <a:gd name="connsiteX6" fmla="*/ 141132 w 1411323"/>
                <a:gd name="connsiteY6" fmla="*/ 1411323 h 1411323"/>
                <a:gd name="connsiteX7" fmla="*/ 0 w 1411323"/>
                <a:gd name="connsiteY7" fmla="*/ 1270191 h 1411323"/>
                <a:gd name="connsiteX8" fmla="*/ 0 w 1411323"/>
                <a:gd name="connsiteY8" fmla="*/ 141132 h 141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1323" h="1411323">
                  <a:moveTo>
                    <a:pt x="0" y="141132"/>
                  </a:moveTo>
                  <a:cubicBezTo>
                    <a:pt x="0" y="63187"/>
                    <a:pt x="63187" y="0"/>
                    <a:pt x="141132" y="0"/>
                  </a:cubicBezTo>
                  <a:lnTo>
                    <a:pt x="1270191" y="0"/>
                  </a:lnTo>
                  <a:cubicBezTo>
                    <a:pt x="1348136" y="0"/>
                    <a:pt x="1411323" y="63187"/>
                    <a:pt x="1411323" y="141132"/>
                  </a:cubicBezTo>
                  <a:lnTo>
                    <a:pt x="1411323" y="1270191"/>
                  </a:lnTo>
                  <a:cubicBezTo>
                    <a:pt x="1411323" y="1348136"/>
                    <a:pt x="1348136" y="1411323"/>
                    <a:pt x="1270191" y="1411323"/>
                  </a:cubicBezTo>
                  <a:lnTo>
                    <a:pt x="141132" y="1411323"/>
                  </a:lnTo>
                  <a:cubicBezTo>
                    <a:pt x="63187" y="1411323"/>
                    <a:pt x="0" y="1348136"/>
                    <a:pt x="0" y="1270191"/>
                  </a:cubicBezTo>
                  <a:lnTo>
                    <a:pt x="0" y="14113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shade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346" tIns="121346" rIns="121346" bIns="121346" numCol="1" spcCol="1270" anchor="t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800" kern="1200" dirty="0" smtClean="0"/>
                <a:t>5%</a:t>
              </a:r>
              <a:endParaRPr lang="de-DE" sz="28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600" kern="1200" dirty="0" smtClean="0"/>
                <a:t>Kinder</a:t>
              </a:r>
              <a:endParaRPr lang="de-DE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de-DE" sz="1600" kern="1200" dirty="0"/>
            </a:p>
          </p:txBody>
        </p:sp>
        <p:sp>
          <p:nvSpPr>
            <p:cNvPr id="11" name="Abgerundetes Rechteck 10"/>
            <p:cNvSpPr/>
            <p:nvPr/>
          </p:nvSpPr>
          <p:spPr>
            <a:xfrm>
              <a:off x="2657440" y="2123727"/>
              <a:ext cx="1800000" cy="1800000"/>
            </a:xfrm>
            <a:prstGeom prst="roundRect">
              <a:avLst>
                <a:gd name="adj" fmla="val 10000"/>
              </a:avLst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3">
              <a:schemeClr val="accent1">
                <a:tint val="50000"/>
                <a:hueOff val="-3720"/>
                <a:satOff val="189"/>
                <a:lumOff val="-774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reihandform 11"/>
            <p:cNvSpPr/>
            <p:nvPr/>
          </p:nvSpPr>
          <p:spPr>
            <a:xfrm>
              <a:off x="3400407" y="3546586"/>
              <a:ext cx="1260000" cy="1260000"/>
            </a:xfrm>
            <a:custGeom>
              <a:avLst/>
              <a:gdLst>
                <a:gd name="connsiteX0" fmla="*/ 0 w 1411323"/>
                <a:gd name="connsiteY0" fmla="*/ 141132 h 1411323"/>
                <a:gd name="connsiteX1" fmla="*/ 141132 w 1411323"/>
                <a:gd name="connsiteY1" fmla="*/ 0 h 1411323"/>
                <a:gd name="connsiteX2" fmla="*/ 1270191 w 1411323"/>
                <a:gd name="connsiteY2" fmla="*/ 0 h 1411323"/>
                <a:gd name="connsiteX3" fmla="*/ 1411323 w 1411323"/>
                <a:gd name="connsiteY3" fmla="*/ 141132 h 1411323"/>
                <a:gd name="connsiteX4" fmla="*/ 1411323 w 1411323"/>
                <a:gd name="connsiteY4" fmla="*/ 1270191 h 1411323"/>
                <a:gd name="connsiteX5" fmla="*/ 1270191 w 1411323"/>
                <a:gd name="connsiteY5" fmla="*/ 1411323 h 1411323"/>
                <a:gd name="connsiteX6" fmla="*/ 141132 w 1411323"/>
                <a:gd name="connsiteY6" fmla="*/ 1411323 h 1411323"/>
                <a:gd name="connsiteX7" fmla="*/ 0 w 1411323"/>
                <a:gd name="connsiteY7" fmla="*/ 1270191 h 1411323"/>
                <a:gd name="connsiteX8" fmla="*/ 0 w 1411323"/>
                <a:gd name="connsiteY8" fmla="*/ 141132 h 141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1323" h="1411323">
                  <a:moveTo>
                    <a:pt x="0" y="141132"/>
                  </a:moveTo>
                  <a:cubicBezTo>
                    <a:pt x="0" y="63187"/>
                    <a:pt x="63187" y="0"/>
                    <a:pt x="141132" y="0"/>
                  </a:cubicBezTo>
                  <a:lnTo>
                    <a:pt x="1270191" y="0"/>
                  </a:lnTo>
                  <a:cubicBezTo>
                    <a:pt x="1348136" y="0"/>
                    <a:pt x="1411323" y="63187"/>
                    <a:pt x="1411323" y="141132"/>
                  </a:cubicBezTo>
                  <a:lnTo>
                    <a:pt x="1411323" y="1270191"/>
                  </a:lnTo>
                  <a:cubicBezTo>
                    <a:pt x="1411323" y="1348136"/>
                    <a:pt x="1348136" y="1411323"/>
                    <a:pt x="1270191" y="1411323"/>
                  </a:cubicBezTo>
                  <a:lnTo>
                    <a:pt x="141132" y="1411323"/>
                  </a:lnTo>
                  <a:cubicBezTo>
                    <a:pt x="63187" y="1411323"/>
                    <a:pt x="0" y="1348136"/>
                    <a:pt x="0" y="1270191"/>
                  </a:cubicBezTo>
                  <a:lnTo>
                    <a:pt x="0" y="141132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shade val="50000"/>
                <a:hueOff val="197547"/>
                <a:satOff val="-9502"/>
                <a:lumOff val="22288"/>
                <a:alphaOff val="0"/>
              </a:schemeClr>
            </a:fillRef>
            <a:effectRef idx="3">
              <a:schemeClr val="accent1">
                <a:shade val="50000"/>
                <a:hueOff val="197547"/>
                <a:satOff val="-9502"/>
                <a:lumOff val="2228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1346" tIns="121346" rIns="121346" bIns="121346" numCol="1" spcCol="1270" anchor="t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800" kern="1200" dirty="0" smtClean="0"/>
                <a:t>20%</a:t>
              </a:r>
              <a:endParaRPr lang="de-DE" sz="28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600" kern="1200" dirty="0" smtClean="0"/>
                <a:t>Jugendliche</a:t>
              </a:r>
              <a:endParaRPr lang="de-DE" sz="1600" kern="1200" dirty="0"/>
            </a:p>
          </p:txBody>
        </p:sp>
        <p:sp>
          <p:nvSpPr>
            <p:cNvPr id="14" name="Abgerundetes Rechteck 13"/>
            <p:cNvSpPr/>
            <p:nvPr/>
          </p:nvSpPr>
          <p:spPr>
            <a:xfrm>
              <a:off x="4845484" y="2123727"/>
              <a:ext cx="1800000" cy="1800000"/>
            </a:xfrm>
            <a:prstGeom prst="roundRect">
              <a:avLst>
                <a:gd name="adj" fmla="val 10000"/>
              </a:avLst>
            </a:prstGeom>
            <a:blipFill dpi="0" rotWithShape="1"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3">
              <a:schemeClr val="accent1">
                <a:tint val="50000"/>
                <a:hueOff val="-7440"/>
                <a:satOff val="378"/>
                <a:lumOff val="-1549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5" name="Freihandform 14"/>
            <p:cNvSpPr/>
            <p:nvPr/>
          </p:nvSpPr>
          <p:spPr>
            <a:xfrm>
              <a:off x="5588451" y="3546586"/>
              <a:ext cx="1260000" cy="1260000"/>
            </a:xfrm>
            <a:custGeom>
              <a:avLst/>
              <a:gdLst>
                <a:gd name="connsiteX0" fmla="*/ 0 w 1411323"/>
                <a:gd name="connsiteY0" fmla="*/ 141132 h 1411323"/>
                <a:gd name="connsiteX1" fmla="*/ 141132 w 1411323"/>
                <a:gd name="connsiteY1" fmla="*/ 0 h 1411323"/>
                <a:gd name="connsiteX2" fmla="*/ 1270191 w 1411323"/>
                <a:gd name="connsiteY2" fmla="*/ 0 h 1411323"/>
                <a:gd name="connsiteX3" fmla="*/ 1411323 w 1411323"/>
                <a:gd name="connsiteY3" fmla="*/ 141132 h 1411323"/>
                <a:gd name="connsiteX4" fmla="*/ 1411323 w 1411323"/>
                <a:gd name="connsiteY4" fmla="*/ 1270191 h 1411323"/>
                <a:gd name="connsiteX5" fmla="*/ 1270191 w 1411323"/>
                <a:gd name="connsiteY5" fmla="*/ 1411323 h 1411323"/>
                <a:gd name="connsiteX6" fmla="*/ 141132 w 1411323"/>
                <a:gd name="connsiteY6" fmla="*/ 1411323 h 1411323"/>
                <a:gd name="connsiteX7" fmla="*/ 0 w 1411323"/>
                <a:gd name="connsiteY7" fmla="*/ 1270191 h 1411323"/>
                <a:gd name="connsiteX8" fmla="*/ 0 w 1411323"/>
                <a:gd name="connsiteY8" fmla="*/ 141132 h 141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1323" h="1411323">
                  <a:moveTo>
                    <a:pt x="0" y="141132"/>
                  </a:moveTo>
                  <a:cubicBezTo>
                    <a:pt x="0" y="63187"/>
                    <a:pt x="63187" y="0"/>
                    <a:pt x="141132" y="0"/>
                  </a:cubicBezTo>
                  <a:lnTo>
                    <a:pt x="1270191" y="0"/>
                  </a:lnTo>
                  <a:cubicBezTo>
                    <a:pt x="1348136" y="0"/>
                    <a:pt x="1411323" y="63187"/>
                    <a:pt x="1411323" y="141132"/>
                  </a:cubicBezTo>
                  <a:lnTo>
                    <a:pt x="1411323" y="1270191"/>
                  </a:lnTo>
                  <a:cubicBezTo>
                    <a:pt x="1411323" y="1348136"/>
                    <a:pt x="1348136" y="1411323"/>
                    <a:pt x="1270191" y="1411323"/>
                  </a:cubicBezTo>
                  <a:lnTo>
                    <a:pt x="141132" y="1411323"/>
                  </a:lnTo>
                  <a:cubicBezTo>
                    <a:pt x="63187" y="1411323"/>
                    <a:pt x="0" y="1348136"/>
                    <a:pt x="0" y="1270191"/>
                  </a:cubicBezTo>
                  <a:lnTo>
                    <a:pt x="0" y="141132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spcFirstLastPara="0" vert="horz" wrap="square" lIns="121346" tIns="121346" rIns="121346" bIns="121346" numCol="1" spcCol="1270" anchor="t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800" kern="1200" dirty="0" smtClean="0"/>
                <a:t>66%</a:t>
              </a:r>
              <a:endParaRPr lang="de-DE" sz="28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600" kern="1200" dirty="0" smtClean="0"/>
                <a:t>Erwachsene</a:t>
              </a:r>
              <a:endParaRPr lang="de-DE" sz="1600" kern="1200" dirty="0"/>
            </a:p>
            <a:p>
              <a:pPr marL="171450" lvl="1" indent="-171450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endParaRPr lang="de-DE" sz="1600" kern="1200" dirty="0"/>
            </a:p>
          </p:txBody>
        </p:sp>
        <p:sp>
          <p:nvSpPr>
            <p:cNvPr id="17" name="Abgerundetes Rechteck 16"/>
            <p:cNvSpPr/>
            <p:nvPr/>
          </p:nvSpPr>
          <p:spPr>
            <a:xfrm>
              <a:off x="7033528" y="2123727"/>
              <a:ext cx="1800000" cy="1800000"/>
            </a:xfrm>
            <a:prstGeom prst="roundRect">
              <a:avLst>
                <a:gd name="adj" fmla="val 10000"/>
              </a:avLst>
            </a:prstGeom>
            <a:blipFill dpi="0" rotWithShape="1"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l">
                <a:rot lat="0" lon="0" rev="8700000"/>
              </a:lightRig>
            </a:scene3d>
            <a:sp3d>
              <a:bevelT w="1905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3">
              <a:schemeClr val="accent1">
                <a:tint val="50000"/>
                <a:hueOff val="-11160"/>
                <a:satOff val="567"/>
                <a:lumOff val="-2323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8" name="Freihandform 17"/>
            <p:cNvSpPr/>
            <p:nvPr/>
          </p:nvSpPr>
          <p:spPr>
            <a:xfrm>
              <a:off x="7776496" y="3546586"/>
              <a:ext cx="1260000" cy="1260000"/>
            </a:xfrm>
            <a:custGeom>
              <a:avLst/>
              <a:gdLst>
                <a:gd name="connsiteX0" fmla="*/ 0 w 1411323"/>
                <a:gd name="connsiteY0" fmla="*/ 141132 h 1411323"/>
                <a:gd name="connsiteX1" fmla="*/ 141132 w 1411323"/>
                <a:gd name="connsiteY1" fmla="*/ 0 h 1411323"/>
                <a:gd name="connsiteX2" fmla="*/ 1270191 w 1411323"/>
                <a:gd name="connsiteY2" fmla="*/ 0 h 1411323"/>
                <a:gd name="connsiteX3" fmla="*/ 1411323 w 1411323"/>
                <a:gd name="connsiteY3" fmla="*/ 141132 h 1411323"/>
                <a:gd name="connsiteX4" fmla="*/ 1411323 w 1411323"/>
                <a:gd name="connsiteY4" fmla="*/ 1270191 h 1411323"/>
                <a:gd name="connsiteX5" fmla="*/ 1270191 w 1411323"/>
                <a:gd name="connsiteY5" fmla="*/ 1411323 h 1411323"/>
                <a:gd name="connsiteX6" fmla="*/ 141132 w 1411323"/>
                <a:gd name="connsiteY6" fmla="*/ 1411323 h 1411323"/>
                <a:gd name="connsiteX7" fmla="*/ 0 w 1411323"/>
                <a:gd name="connsiteY7" fmla="*/ 1270191 h 1411323"/>
                <a:gd name="connsiteX8" fmla="*/ 0 w 1411323"/>
                <a:gd name="connsiteY8" fmla="*/ 141132 h 1411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11323" h="1411323">
                  <a:moveTo>
                    <a:pt x="0" y="141132"/>
                  </a:moveTo>
                  <a:cubicBezTo>
                    <a:pt x="0" y="63187"/>
                    <a:pt x="63187" y="0"/>
                    <a:pt x="141132" y="0"/>
                  </a:cubicBezTo>
                  <a:lnTo>
                    <a:pt x="1270191" y="0"/>
                  </a:lnTo>
                  <a:cubicBezTo>
                    <a:pt x="1348136" y="0"/>
                    <a:pt x="1411323" y="63187"/>
                    <a:pt x="1411323" y="141132"/>
                  </a:cubicBezTo>
                  <a:lnTo>
                    <a:pt x="1411323" y="1270191"/>
                  </a:lnTo>
                  <a:cubicBezTo>
                    <a:pt x="1411323" y="1348136"/>
                    <a:pt x="1348136" y="1411323"/>
                    <a:pt x="1270191" y="1411323"/>
                  </a:cubicBezTo>
                  <a:lnTo>
                    <a:pt x="141132" y="1411323"/>
                  </a:lnTo>
                  <a:cubicBezTo>
                    <a:pt x="63187" y="1411323"/>
                    <a:pt x="0" y="1348136"/>
                    <a:pt x="0" y="1270191"/>
                  </a:cubicBezTo>
                  <a:lnTo>
                    <a:pt x="0" y="141132"/>
                  </a:lnTo>
                  <a:close/>
                </a:path>
              </a:pathLst>
            </a:cu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spcFirstLastPara="0" vert="horz" wrap="square" lIns="121346" tIns="121346" rIns="121346" bIns="121346" numCol="1" spcCol="1270" anchor="t" anchorCtr="0">
              <a:noAutofit/>
            </a:bodyPr>
            <a:lstStyle/>
            <a:p>
              <a:pPr lvl="0" algn="l" defTabSz="933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de-DE" sz="2800" kern="1200" dirty="0" smtClean="0"/>
                <a:t>9%</a:t>
              </a:r>
              <a:endParaRPr lang="de-DE" sz="2800" kern="1200" dirty="0"/>
            </a:p>
            <a:p>
              <a:pPr marL="0" lvl="1" algn="l" defTabSz="7112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de-DE" sz="1600" kern="1200" dirty="0" smtClean="0"/>
                <a:t>Senioren</a:t>
              </a:r>
              <a:endParaRPr lang="de-DE" sz="1600" kern="1200" dirty="0"/>
            </a:p>
          </p:txBody>
        </p:sp>
      </p:grp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Unser Verein: Mitgliederstruktur</a:t>
            </a:r>
          </a:p>
        </p:txBody>
      </p:sp>
    </p:spTree>
    <p:extLst>
      <p:ext uri="{BB962C8B-B14F-4D97-AF65-F5344CB8AC3E}">
        <p14:creationId xmlns:p14="http://schemas.microsoft.com/office/powerpoint/2010/main" val="72563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bgerundetes Rechteck 22"/>
          <p:cNvSpPr/>
          <p:nvPr/>
        </p:nvSpPr>
        <p:spPr>
          <a:xfrm>
            <a:off x="6732240" y="2929788"/>
            <a:ext cx="1800001" cy="792000"/>
          </a:xfrm>
          <a:prstGeom prst="round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 anchorCtr="0"/>
          <a:lstStyle/>
          <a:p>
            <a:r>
              <a:rPr lang="de-DE" dirty="0" smtClean="0"/>
              <a:t>9%</a:t>
            </a:r>
            <a:endParaRPr lang="de-DE" dirty="0"/>
          </a:p>
          <a:p>
            <a:r>
              <a:rPr lang="de-DE" sz="1600" dirty="0" smtClean="0"/>
              <a:t>Senioren</a:t>
            </a:r>
            <a:endParaRPr lang="de-DE" sz="1600" dirty="0"/>
          </a:p>
        </p:txBody>
      </p:sp>
      <p:sp>
        <p:nvSpPr>
          <p:cNvPr id="22" name="Abgerundetes Rechteck 21"/>
          <p:cNvSpPr/>
          <p:nvPr/>
        </p:nvSpPr>
        <p:spPr>
          <a:xfrm>
            <a:off x="4689956" y="2929788"/>
            <a:ext cx="1800001" cy="2375984"/>
          </a:xfrm>
          <a:prstGeom prst="roundRect">
            <a:avLst>
              <a:gd name="adj" fmla="val 11457"/>
            </a:avLst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 anchorCtr="0"/>
          <a:lstStyle/>
          <a:p>
            <a:r>
              <a:rPr lang="de-DE" dirty="0" smtClean="0"/>
              <a:t>66%</a:t>
            </a:r>
            <a:endParaRPr lang="de-DE" dirty="0"/>
          </a:p>
          <a:p>
            <a:r>
              <a:rPr lang="de-DE" sz="1600" dirty="0" smtClean="0"/>
              <a:t>Erwachsene</a:t>
            </a:r>
            <a:endParaRPr lang="de-DE" sz="1600" dirty="0"/>
          </a:p>
        </p:txBody>
      </p:sp>
      <p:sp>
        <p:nvSpPr>
          <p:cNvPr id="21" name="Abgerundetes Rechteck 20"/>
          <p:cNvSpPr/>
          <p:nvPr/>
        </p:nvSpPr>
        <p:spPr>
          <a:xfrm>
            <a:off x="2675855" y="2929788"/>
            <a:ext cx="1800001" cy="1116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 anchorCtr="0"/>
          <a:lstStyle/>
          <a:p>
            <a:r>
              <a:rPr lang="de-DE" dirty="0" smtClean="0"/>
              <a:t>20%</a:t>
            </a:r>
            <a:endParaRPr lang="de-DE" dirty="0"/>
          </a:p>
          <a:p>
            <a:r>
              <a:rPr lang="de-DE" sz="1600" dirty="0" smtClean="0"/>
              <a:t>Jugendliche</a:t>
            </a:r>
            <a:endParaRPr lang="de-DE" sz="1600" dirty="0"/>
          </a:p>
        </p:txBody>
      </p:sp>
      <p:sp>
        <p:nvSpPr>
          <p:cNvPr id="6" name="Abgerundetes Rechteck 5"/>
          <p:cNvSpPr/>
          <p:nvPr/>
        </p:nvSpPr>
        <p:spPr>
          <a:xfrm>
            <a:off x="653999" y="2929789"/>
            <a:ext cx="1800001" cy="633600"/>
          </a:xfrm>
          <a:prstGeom prst="roundRect">
            <a:avLst/>
          </a:prstGeom>
          <a:solidFill>
            <a:schemeClr val="bg2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 anchorCtr="0"/>
          <a:lstStyle/>
          <a:p>
            <a:r>
              <a:rPr lang="de-DE" dirty="0"/>
              <a:t>5%</a:t>
            </a:r>
          </a:p>
          <a:p>
            <a:r>
              <a:rPr lang="de-DE" sz="1600" dirty="0"/>
              <a:t>Kinder</a:t>
            </a:r>
          </a:p>
        </p:txBody>
      </p:sp>
      <p:sp>
        <p:nvSpPr>
          <p:cNvPr id="5" name="Titel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 Verein: Mitgliederstruktur</a:t>
            </a:r>
            <a:endParaRPr lang="de-DE" dirty="0"/>
          </a:p>
        </p:txBody>
      </p:sp>
      <p:sp>
        <p:nvSpPr>
          <p:cNvPr id="10" name="Abgerundetes Rechteck 9"/>
          <p:cNvSpPr/>
          <p:nvPr/>
        </p:nvSpPr>
        <p:spPr>
          <a:xfrm>
            <a:off x="395288" y="1345332"/>
            <a:ext cx="8353176" cy="1728192"/>
          </a:xfrm>
          <a:prstGeom prst="roundRect">
            <a:avLst/>
          </a:pr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Abgerundetes Rechteck 10"/>
          <p:cNvSpPr/>
          <p:nvPr/>
        </p:nvSpPr>
        <p:spPr>
          <a:xfrm>
            <a:off x="4668143" y="1453344"/>
            <a:ext cx="1800001" cy="1512168"/>
          </a:xfrm>
          <a:prstGeom prst="round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Abgerundetes Rechteck 13"/>
          <p:cNvSpPr/>
          <p:nvPr/>
        </p:nvSpPr>
        <p:spPr>
          <a:xfrm>
            <a:off x="6660430" y="1453344"/>
            <a:ext cx="1800001" cy="1512168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376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Abgerundetes Rechteck 23"/>
          <p:cNvSpPr/>
          <p:nvPr/>
        </p:nvSpPr>
        <p:spPr>
          <a:xfrm>
            <a:off x="2675855" y="1453344"/>
            <a:ext cx="1800001" cy="1512168"/>
          </a:xfrm>
          <a:prstGeom prst="round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5" name="Abgerundetes Rechteck 24"/>
          <p:cNvSpPr/>
          <p:nvPr/>
        </p:nvSpPr>
        <p:spPr>
          <a:xfrm>
            <a:off x="654000" y="1453344"/>
            <a:ext cx="1800001" cy="1512168"/>
          </a:xfrm>
          <a:prstGeom prst="round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82187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MI_Vorlage03">
  <a:themeElements>
    <a:clrScheme name="MMI_Colors">
      <a:dk1>
        <a:srgbClr val="000000"/>
      </a:dk1>
      <a:lt1>
        <a:srgbClr val="FFFFFF"/>
      </a:lt1>
      <a:dk2>
        <a:srgbClr val="EEECF0"/>
      </a:dk2>
      <a:lt2>
        <a:srgbClr val="A0BED2"/>
      </a:lt2>
      <a:accent1>
        <a:srgbClr val="4068B0"/>
      </a:accent1>
      <a:accent2>
        <a:srgbClr val="DA652A"/>
      </a:accent2>
      <a:accent3>
        <a:srgbClr val="56A4AE"/>
      </a:accent3>
      <a:accent4>
        <a:srgbClr val="A5A5A5"/>
      </a:accent4>
      <a:accent5>
        <a:srgbClr val="F8BA20"/>
      </a:accent5>
      <a:accent6>
        <a:srgbClr val="5DB040"/>
      </a:accent6>
      <a:hlink>
        <a:srgbClr val="4068B0"/>
      </a:hlink>
      <a:folHlink>
        <a:srgbClr val="A60046"/>
      </a:folHlink>
    </a:clrScheme>
    <a:fontScheme name="Calibri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Anwendertage-2011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00000"/>
              </a:schemeClr>
            </a:gs>
            <a:gs pos="35000">
              <a:schemeClr val="phClr">
                <a:tint val="40000"/>
                <a:satMod val="300000"/>
              </a:schemeClr>
            </a:gs>
            <a:gs pos="100000">
              <a:schemeClr val="phClr">
                <a:tint val="20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98000"/>
                <a:shade val="98000"/>
                <a:satMod val="110000"/>
              </a:schemeClr>
            </a:gs>
            <a:gs pos="35000">
              <a:schemeClr val="phClr">
                <a:shade val="95000"/>
                <a:satMod val="110000"/>
              </a:schemeClr>
            </a:gs>
            <a:gs pos="100000">
              <a:schemeClr val="phClr">
                <a:shade val="60000"/>
                <a:satMod val="110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1000000"/>
            </a:lightRig>
          </a:scene3d>
          <a:sp3d>
            <a:bevelT w="101600" h="12700"/>
          </a:sp3d>
        </a:effectStyle>
      </a:effectStyleLst>
      <a:bgFillStyleLst>
        <a:solidFill>
          <a:schemeClr val="phClr">
            <a:hueMod val="101000"/>
            <a:satMod val="85000"/>
          </a:schemeClr>
        </a:solidFill>
        <a:gradFill rotWithShape="1">
          <a:gsLst>
            <a:gs pos="0">
              <a:schemeClr val="phClr">
                <a:tint val="40000"/>
                <a:shade val="100000"/>
                <a:hueMod val="110000"/>
                <a:satMod val="120000"/>
              </a:schemeClr>
            </a:gs>
            <a:gs pos="80000">
              <a:schemeClr val="phClr">
                <a:shade val="50000"/>
                <a:satMod val="1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0"/>
                <a:shade val="100000"/>
                <a:alpha val="100000"/>
                <a:hueMod val="115000"/>
                <a:satMod val="120000"/>
              </a:schemeClr>
            </a:gs>
            <a:gs pos="20000">
              <a:schemeClr val="phClr">
                <a:tint val="20000"/>
                <a:shade val="100000"/>
                <a:hueMod val="110000"/>
                <a:satMod val="120000"/>
              </a:schemeClr>
            </a:gs>
            <a:gs pos="100000">
              <a:schemeClr val="phClr">
                <a:tint val="100000"/>
                <a:shade val="100000"/>
                <a:hueMod val="100000"/>
              </a:schemeClr>
            </a:gs>
          </a:gsLst>
          <a:path path="circle">
            <a:fillToRect l="180000" t="12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2000" dirty="0" smtClean="0"/>
        </a:defPPr>
      </a:lstStyle>
    </a:txDef>
  </a:objectDefaults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MMI_Vorlage03</Template>
  <TotalTime>0</TotalTime>
  <Words>267</Words>
  <Application>Microsoft Office PowerPoint</Application>
  <PresentationFormat>Bildschirmpräsentation (16:10)</PresentationFormat>
  <Paragraphs>102</Paragraphs>
  <Slides>15</Slides>
  <Notes>15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MMI_Vorlage03</vt:lpstr>
      <vt:lpstr>Kapitel 1 – Bilder gekonnt in Szene setzen</vt:lpstr>
      <vt:lpstr>Vorher</vt:lpstr>
      <vt:lpstr>Unser Verein</vt:lpstr>
      <vt:lpstr>Kreisdiagramm</vt:lpstr>
      <vt:lpstr>Unser Verein: Mitgliederstruktur</vt:lpstr>
      <vt:lpstr>Bildhafte Varianten</vt:lpstr>
      <vt:lpstr>Unser Verein: Mitgliederstruktur</vt:lpstr>
      <vt:lpstr>Unser Verein: Mitgliederstruktur</vt:lpstr>
      <vt:lpstr>Unser Verein: Mitgliederstruktur</vt:lpstr>
      <vt:lpstr>Tendenzen aufzeigen</vt:lpstr>
      <vt:lpstr>PowerPoint-Präsentation</vt:lpstr>
      <vt:lpstr>Vorher</vt:lpstr>
      <vt:lpstr>PowerPoint-Präsentation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Kapitel  - Bilder gekonnt in Szene setzen</dc:title>
  <dc:creator>Maria Hoeren</dc:creator>
  <cp:lastModifiedBy>F W</cp:lastModifiedBy>
  <cp:revision>4</cp:revision>
  <dcterms:created xsi:type="dcterms:W3CDTF">2012-02-01T19:00:04Z</dcterms:created>
  <dcterms:modified xsi:type="dcterms:W3CDTF">2012-05-31T16:30:57Z</dcterms:modified>
  <cp:version>42</cp:version>
</cp:coreProperties>
</file>