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notesSlides/notesSlide18.xml" ContentType="application/vnd.openxmlformats-officedocument.presentationml.notesSlide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1"/>
  </p:notesMasterIdLst>
  <p:sldIdLst>
    <p:sldId id="256" r:id="rId2"/>
    <p:sldId id="265" r:id="rId3"/>
    <p:sldId id="268" r:id="rId4"/>
    <p:sldId id="274" r:id="rId5"/>
    <p:sldId id="276" r:id="rId6"/>
    <p:sldId id="275" r:id="rId7"/>
    <p:sldId id="277" r:id="rId8"/>
    <p:sldId id="269" r:id="rId9"/>
    <p:sldId id="272" r:id="rId10"/>
    <p:sldId id="273" r:id="rId11"/>
    <p:sldId id="271" r:id="rId12"/>
    <p:sldId id="266" r:id="rId13"/>
    <p:sldId id="257" r:id="rId14"/>
    <p:sldId id="260" r:id="rId15"/>
    <p:sldId id="267" r:id="rId16"/>
    <p:sldId id="262" r:id="rId17"/>
    <p:sldId id="263" r:id="rId18"/>
    <p:sldId id="264" r:id="rId19"/>
    <p:sldId id="259" r:id="rId20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89224" autoAdjust="0"/>
  </p:normalViewPr>
  <p:slideViewPr>
    <p:cSldViewPr showGuides="1">
      <p:cViewPr>
        <p:scale>
          <a:sx n="107" d="100"/>
          <a:sy n="107" d="100"/>
        </p:scale>
        <p:origin x="-894" y="-72"/>
      </p:cViewPr>
      <p:guideLst>
        <p:guide orient="horz" pos="847"/>
        <p:guide orient="horz" pos="2072"/>
        <p:guide orient="horz" pos="3161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820" y="48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4.xlsx"/><Relationship Id="rId1" Type="http://schemas.openxmlformats.org/officeDocument/2006/relationships/image" Target="../media/image10.jp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5.xlsx"/><Relationship Id="rId2" Type="http://schemas.openxmlformats.org/officeDocument/2006/relationships/image" Target="../media/image11.jp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6.xlsx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package" Target="../embeddings/Microsoft_Excel-Arbeitsblat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hemeOverride" Target="../theme/themeOverride3.xml"/><Relationship Id="rId5" Type="http://schemas.openxmlformats.org/officeDocument/2006/relationships/package" Target="../embeddings/Microsoft_Excel-Arbeitsblatt8.xlsx"/><Relationship Id="rId4" Type="http://schemas.openxmlformats.org/officeDocument/2006/relationships/image" Target="../media/image16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9.xlsx"/><Relationship Id="rId2" Type="http://schemas.openxmlformats.org/officeDocument/2006/relationships/image" Target="../media/image19.pn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86591327921532"/>
          <c:y val="0.14953712316742437"/>
          <c:w val="0.38993149453997167"/>
          <c:h val="0.83857979483013878"/>
        </c:manualLayout>
      </c:layout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Menge (in Tsd. t)</c:v>
                </c:pt>
              </c:strCache>
            </c:strRef>
          </c:tx>
          <c:dLbls>
            <c:dLbl>
              <c:idx val="0"/>
              <c:layout>
                <c:manualLayout>
                  <c:x val="7.7369439071566737E-2"/>
                  <c:y val="-0.1264559068219633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1895551257253384E-3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Tabelle1!$A$2:$A$6</c:f>
              <c:strCache>
                <c:ptCount val="5"/>
                <c:pt idx="0">
                  <c:v>Brasilien</c:v>
                </c:pt>
                <c:pt idx="1">
                  <c:v>USA</c:v>
                </c:pt>
                <c:pt idx="2">
                  <c:v>Mexiko</c:v>
                </c:pt>
                <c:pt idx="3">
                  <c:v>Indien</c:v>
                </c:pt>
                <c:pt idx="4">
                  <c:v>Spanien</c:v>
                </c:pt>
              </c:strCache>
            </c:strRef>
          </c:cat>
          <c:val>
            <c:numRef>
              <c:f>Tabelle1!$B$2:$B$6</c:f>
              <c:numCache>
                <c:formatCode>_-* #,##0\ _€_-;\-* #,##0\ _€_-;_-* "-"??\ _€_-;_-@_-</c:formatCode>
                <c:ptCount val="5"/>
                <c:pt idx="0">
                  <c:v>18263</c:v>
                </c:pt>
                <c:pt idx="1">
                  <c:v>11730</c:v>
                </c:pt>
                <c:pt idx="2">
                  <c:v>3970</c:v>
                </c:pt>
                <c:pt idx="3">
                  <c:v>3070</c:v>
                </c:pt>
                <c:pt idx="4">
                  <c:v>2900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6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586591327921532"/>
          <c:y val="0.14953712316742437"/>
          <c:w val="0.38993149453997167"/>
          <c:h val="0.83857979483013878"/>
        </c:manualLayout>
      </c:layout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Menge (in Tsd. t)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bubble3D val="0"/>
            <c:explosion val="2"/>
            <c:spPr>
              <a:solidFill>
                <a:schemeClr val="accent2"/>
              </a:solidFill>
            </c:spPr>
          </c:dPt>
          <c:dPt>
            <c:idx val="2"/>
            <c:bubble3D val="0"/>
            <c:explosion val="1"/>
            <c:spPr>
              <a:solidFill>
                <a:schemeClr val="accent5"/>
              </a:solidFill>
            </c:spPr>
          </c:dPt>
          <c:dPt>
            <c:idx val="3"/>
            <c:bubble3D val="0"/>
            <c:explosion val="1"/>
          </c:dPt>
          <c:dPt>
            <c:idx val="4"/>
            <c:bubble3D val="0"/>
            <c:explosion val="1"/>
          </c:dPt>
          <c:dLbls>
            <c:dLbl>
              <c:idx val="0"/>
              <c:layout>
                <c:manualLayout>
                  <c:x val="7.7369439071566737E-2"/>
                  <c:y val="-0.12645590682196339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de-DE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b="1"/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1895551257253384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de-DE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>
                          <a:lumMod val="50000"/>
                        </a:schemeClr>
                      </a:solidFill>
                    </a:defRPr>
                  </a:pPr>
                  <a:endParaRPr lang="de-DE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Tabelle1!$A$2:$A$6</c:f>
              <c:strCache>
                <c:ptCount val="5"/>
                <c:pt idx="0">
                  <c:v>Brasilien</c:v>
                </c:pt>
                <c:pt idx="1">
                  <c:v>USA</c:v>
                </c:pt>
                <c:pt idx="2">
                  <c:v>Mexiko</c:v>
                </c:pt>
                <c:pt idx="3">
                  <c:v>Indien</c:v>
                </c:pt>
                <c:pt idx="4">
                  <c:v>Spanien</c:v>
                </c:pt>
              </c:strCache>
            </c:strRef>
          </c:cat>
          <c:val>
            <c:numRef>
              <c:f>Tabelle1!$B$2:$B$6</c:f>
              <c:numCache>
                <c:formatCode>_-* #,##0\ _€_-;\-* #,##0\ _€_-;_-* "-"??\ _€_-;_-@_-</c:formatCode>
                <c:ptCount val="5"/>
                <c:pt idx="0">
                  <c:v>18263</c:v>
                </c:pt>
                <c:pt idx="1">
                  <c:v>11730</c:v>
                </c:pt>
                <c:pt idx="2">
                  <c:v>3970</c:v>
                </c:pt>
                <c:pt idx="3">
                  <c:v>3070</c:v>
                </c:pt>
                <c:pt idx="4">
                  <c:v>2900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6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tx>
          <c:invertIfNegative val="0"/>
          <c:cat>
            <c:strRef>
              <c:f>Tabelle1!$B$1:$N$1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strCache>
            </c:strRef>
          </c:cat>
          <c:val>
            <c:numRef>
              <c:f>Tabelle1!$B$2:$N$2</c:f>
              <c:numCache>
                <c:formatCode>General</c:formatCode>
                <c:ptCount val="13"/>
                <c:pt idx="0">
                  <c:v>82</c:v>
                </c:pt>
                <c:pt idx="1">
                  <c:v>95</c:v>
                </c:pt>
                <c:pt idx="2">
                  <c:v>105</c:v>
                </c:pt>
                <c:pt idx="3">
                  <c:v>119</c:v>
                </c:pt>
                <c:pt idx="4">
                  <c:v>112</c:v>
                </c:pt>
                <c:pt idx="5">
                  <c:v>134</c:v>
                </c:pt>
                <c:pt idx="6">
                  <c:v>147</c:v>
                </c:pt>
                <c:pt idx="7">
                  <c:v>144</c:v>
                </c:pt>
                <c:pt idx="8">
                  <c:v>156</c:v>
                </c:pt>
                <c:pt idx="9">
                  <c:v>176</c:v>
                </c:pt>
                <c:pt idx="10">
                  <c:v>161</c:v>
                </c:pt>
                <c:pt idx="11">
                  <c:v>165</c:v>
                </c:pt>
                <c:pt idx="12">
                  <c:v>172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5"/>
        <c:axId val="124551552"/>
        <c:axId val="124553088"/>
      </c:barChart>
      <c:catAx>
        <c:axId val="124551552"/>
        <c:scaling>
          <c:orientation val="minMax"/>
        </c:scaling>
        <c:delete val="0"/>
        <c:axPos val="b"/>
        <c:majorTickMark val="out"/>
        <c:minorTickMark val="none"/>
        <c:tickLblPos val="nextTo"/>
        <c:crossAx val="124553088"/>
        <c:crosses val="autoZero"/>
        <c:auto val="1"/>
        <c:lblAlgn val="ctr"/>
        <c:lblOffset val="100"/>
        <c:tickLblSkip val="2"/>
        <c:noMultiLvlLbl val="0"/>
      </c:catAx>
      <c:valAx>
        <c:axId val="124553088"/>
        <c:scaling>
          <c:orientation val="minMax"/>
        </c:scaling>
        <c:delete val="0"/>
        <c:axPos val="l"/>
        <c:numFmt formatCode="0;;&quot;in Tsd. €&quot;" sourceLinked="0"/>
        <c:majorTickMark val="out"/>
        <c:minorTickMark val="none"/>
        <c:tickLblPos val="nextTo"/>
        <c:crossAx val="124551552"/>
        <c:crosses val="autoZero"/>
        <c:crossBetween val="between"/>
        <c:majorUnit val="5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Kategorie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</c:spPr>
          <c:invertIfNegative val="0"/>
          <c:cat>
            <c:strRef>
              <c:f>Tabelle1!$B$1:$N$1</c:f>
              <c:strCache>
                <c:ptCount val="1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</c:strCache>
            </c:strRef>
          </c:cat>
          <c:val>
            <c:numRef>
              <c:f>Tabelle1!$B$2:$N$2</c:f>
              <c:numCache>
                <c:formatCode>General</c:formatCode>
                <c:ptCount val="13"/>
                <c:pt idx="0">
                  <c:v>82</c:v>
                </c:pt>
                <c:pt idx="1">
                  <c:v>95</c:v>
                </c:pt>
                <c:pt idx="2">
                  <c:v>105</c:v>
                </c:pt>
                <c:pt idx="3">
                  <c:v>119</c:v>
                </c:pt>
                <c:pt idx="4">
                  <c:v>112</c:v>
                </c:pt>
                <c:pt idx="5">
                  <c:v>134</c:v>
                </c:pt>
                <c:pt idx="6">
                  <c:v>147</c:v>
                </c:pt>
                <c:pt idx="7">
                  <c:v>144</c:v>
                </c:pt>
                <c:pt idx="8">
                  <c:v>156</c:v>
                </c:pt>
                <c:pt idx="9">
                  <c:v>176</c:v>
                </c:pt>
                <c:pt idx="10">
                  <c:v>161</c:v>
                </c:pt>
                <c:pt idx="11">
                  <c:v>165</c:v>
                </c:pt>
                <c:pt idx="12">
                  <c:v>172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5"/>
        <c:axId val="126488576"/>
        <c:axId val="126490112"/>
      </c:barChart>
      <c:catAx>
        <c:axId val="126488576"/>
        <c:scaling>
          <c:orientation val="minMax"/>
        </c:scaling>
        <c:delete val="0"/>
        <c:axPos val="b"/>
        <c:majorTickMark val="out"/>
        <c:minorTickMark val="none"/>
        <c:tickLblPos val="nextTo"/>
        <c:crossAx val="126490112"/>
        <c:crosses val="autoZero"/>
        <c:auto val="1"/>
        <c:lblAlgn val="ctr"/>
        <c:lblOffset val="100"/>
        <c:tickLblSkip val="2"/>
        <c:noMultiLvlLbl val="0"/>
      </c:catAx>
      <c:valAx>
        <c:axId val="126490112"/>
        <c:scaling>
          <c:orientation val="minMax"/>
        </c:scaling>
        <c:delete val="0"/>
        <c:axPos val="l"/>
        <c:numFmt formatCode="0;;&quot;in Tsd. €&quot;" sourceLinked="0"/>
        <c:majorTickMark val="out"/>
        <c:minorTickMark val="none"/>
        <c:tickLblPos val="nextTo"/>
        <c:crossAx val="126488576"/>
        <c:crosses val="autoZero"/>
        <c:crossBetween val="between"/>
        <c:majorUnit val="5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blipFill>
      <a:blip xmlns:r="http://schemas.openxmlformats.org/officeDocument/2006/relationships" r:embed="rId1">
        <a:alphaModFix amt="36000"/>
      </a:blip>
      <a:stretch>
        <a:fillRect/>
      </a:stretch>
    </a:blipFill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de-DE" noProof="0">
                <a:solidFill>
                  <a:schemeClr val="tx1"/>
                </a:solidFill>
              </a:defRPr>
            </a:pPr>
            <a:r>
              <a:rPr lang="de-DE" noProof="0">
                <a:solidFill>
                  <a:schemeClr val="tx1"/>
                </a:solidFill>
              </a:rPr>
              <a:t>Verkaufte Notebooks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Verkaufte Notebooks</c:v>
                </c:pt>
              </c:strCache>
            </c:strRef>
          </c:tx>
          <c:spPr>
            <a:solidFill>
              <a:srgbClr val="4068B0">
                <a:alpha val="66000"/>
              </a:srgbClr>
            </a:solidFill>
          </c:spPr>
          <c:invertIfNegative val="0"/>
          <c:dLbls>
            <c:numFmt formatCode="0.0\ &quot;Mio.&quot;" sourceLinked="0"/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Tabelle1!$A$2:$A$5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2.5</c:v>
                </c:pt>
                <c:pt idx="1">
                  <c:v>2.8</c:v>
                </c:pt>
                <c:pt idx="2">
                  <c:v>3.8</c:v>
                </c:pt>
                <c:pt idx="3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126512128"/>
        <c:axId val="126542592"/>
      </c:barChart>
      <c:catAx>
        <c:axId val="12651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6542592"/>
        <c:crosses val="autoZero"/>
        <c:auto val="1"/>
        <c:lblAlgn val="ctr"/>
        <c:lblOffset val="100"/>
        <c:noMultiLvlLbl val="0"/>
      </c:catAx>
      <c:valAx>
        <c:axId val="126542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512128"/>
        <c:crosses val="autoZero"/>
        <c:crossBetween val="between"/>
      </c:valAx>
    </c:plotArea>
    <c:plotVisOnly val="1"/>
    <c:dispBlanksAs val="gap"/>
    <c:showDLblsOverMax val="0"/>
  </c:chart>
  <c:spPr>
    <a:blipFill dpi="0" rotWithShape="1">
      <a:blip xmlns:r="http://schemas.openxmlformats.org/officeDocument/2006/relationships" r:embed="rId2">
        <a:alphaModFix amt="48000"/>
      </a:blip>
      <a:srcRect/>
      <a:stretch>
        <a:fillRect/>
      </a:stretch>
    </a:blipFill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Vergleich…</c:v>
                </c:pt>
              </c:strCache>
            </c:strRef>
          </c:tx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2"/>
            <c:invertIfNegative val="0"/>
            <c:bubble3D val="0"/>
          </c:dPt>
          <c:dLbls>
            <c:numFmt formatCode="0.0\ &quot;Mio.&quot;" sourceLinked="0"/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Tabelle1!$A$2:$A$4</c:f>
              <c:strCache>
                <c:ptCount val="3"/>
                <c:pt idx="0">
                  <c:v>Schweiz</c:v>
                </c:pt>
                <c:pt idx="1">
                  <c:v>BRD</c:v>
                </c:pt>
                <c:pt idx="2">
                  <c:v>Euroländer gesamt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2.8</c:v>
                </c:pt>
                <c:pt idx="1">
                  <c:v>3.8</c:v>
                </c:pt>
                <c:pt idx="2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130372736"/>
        <c:axId val="130374272"/>
      </c:barChart>
      <c:catAx>
        <c:axId val="13037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0374272"/>
        <c:crosses val="autoZero"/>
        <c:auto val="1"/>
        <c:lblAlgn val="ctr"/>
        <c:lblOffset val="100"/>
        <c:noMultiLvlLbl val="0"/>
      </c:catAx>
      <c:valAx>
        <c:axId val="130374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372736"/>
        <c:crosses val="autoZero"/>
        <c:crossBetween val="between"/>
      </c:valAx>
    </c:plotArea>
    <c:plotVisOnly val="1"/>
    <c:dispBlanksAs val="gap"/>
    <c:showDLblsOverMax val="0"/>
  </c:chart>
  <c:spPr>
    <a:solidFill>
      <a:srgbClr val="A0BED2">
        <a:lumMod val="60000"/>
        <a:lumOff val="40000"/>
      </a:srgbClr>
    </a:solidFill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Vergleich…</c:v>
                </c:pt>
              </c:strCache>
            </c:strRef>
          </c:tx>
          <c:spPr>
            <a:solidFill>
              <a:schemeClr val="accent1">
                <a:alpha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  <c:pictureOptions>
              <c:pictureFormat val="stretch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pictureOptions>
              <c:pictureFormat val="stretch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  <c:pictureOptions>
              <c:pictureFormat val="stretch"/>
            </c:pictureOptions>
          </c:dPt>
          <c:dLbls>
            <c:numFmt formatCode="0.0\ &quot;Mio.&quot;" sourceLinked="0"/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Tabelle1!$A$2:$A$4</c:f>
              <c:strCache>
                <c:ptCount val="3"/>
                <c:pt idx="0">
                  <c:v>Schweiz</c:v>
                </c:pt>
                <c:pt idx="1">
                  <c:v>BRD</c:v>
                </c:pt>
                <c:pt idx="2">
                  <c:v>Euroländer gesamt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2.8</c:v>
                </c:pt>
                <c:pt idx="1">
                  <c:v>3.8</c:v>
                </c:pt>
                <c:pt idx="2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130430464"/>
        <c:axId val="130432000"/>
      </c:barChart>
      <c:catAx>
        <c:axId val="13043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0432000"/>
        <c:crosses val="autoZero"/>
        <c:auto val="1"/>
        <c:lblAlgn val="ctr"/>
        <c:lblOffset val="100"/>
        <c:noMultiLvlLbl val="0"/>
      </c:catAx>
      <c:valAx>
        <c:axId val="130432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430464"/>
        <c:crosses val="autoZero"/>
        <c:crossBetween val="between"/>
      </c:valAx>
    </c:plotArea>
    <c:plotVisOnly val="1"/>
    <c:dispBlanksAs val="gap"/>
    <c:showDLblsOverMax val="0"/>
  </c:chart>
  <c:spPr>
    <a:solidFill>
      <a:schemeClr val="bg2">
        <a:lumMod val="60000"/>
        <a:lumOff val="40000"/>
      </a:schemeClr>
    </a:solidFill>
  </c:spPr>
  <c:txPr>
    <a:bodyPr/>
    <a:lstStyle/>
    <a:p>
      <a:pPr>
        <a:defRPr sz="1800"/>
      </a:pPr>
      <a:endParaRPr lang="de-DE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Vergleich…</c:v>
                </c:pt>
              </c:strCache>
            </c:strRef>
          </c:tx>
          <c:spPr>
            <a:solidFill>
              <a:schemeClr val="accent1">
                <a:alpha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  <c:pictureOptions>
              <c:pictureFormat val="stackScale"/>
            </c:pictureOptions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</c:spPr>
            <c:pictureOptions>
              <c:pictureFormat val="stackScale"/>
            </c:pictureOptions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</c:spPr>
            <c:pictureOptions>
              <c:pictureFormat val="stackScale"/>
            </c:pictureOptions>
          </c:dPt>
          <c:dLbls>
            <c:numFmt formatCode="0.0\ &quot;Mio.&quot;" sourceLinked="0"/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Tabelle1!$A$2:$A$4</c:f>
              <c:strCache>
                <c:ptCount val="3"/>
                <c:pt idx="0">
                  <c:v>Schweiz</c:v>
                </c:pt>
                <c:pt idx="1">
                  <c:v>BRD</c:v>
                </c:pt>
                <c:pt idx="2">
                  <c:v>Euroländer gesamt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2.8</c:v>
                </c:pt>
                <c:pt idx="1">
                  <c:v>3.8</c:v>
                </c:pt>
                <c:pt idx="2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130462848"/>
        <c:axId val="130464384"/>
      </c:barChart>
      <c:catAx>
        <c:axId val="13046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0464384"/>
        <c:crosses val="autoZero"/>
        <c:auto val="1"/>
        <c:lblAlgn val="ctr"/>
        <c:lblOffset val="100"/>
        <c:noMultiLvlLbl val="0"/>
      </c:catAx>
      <c:valAx>
        <c:axId val="130464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462848"/>
        <c:crosses val="autoZero"/>
        <c:crossBetween val="between"/>
      </c:valAx>
    </c:plotArea>
    <c:plotVisOnly val="1"/>
    <c:dispBlanksAs val="gap"/>
    <c:showDLblsOverMax val="0"/>
  </c:chart>
  <c:spPr>
    <a:solidFill>
      <a:srgbClr val="A0BED2">
        <a:lumMod val="60000"/>
        <a:lumOff val="40000"/>
      </a:srgbClr>
    </a:solidFill>
  </c:spPr>
  <c:txPr>
    <a:bodyPr/>
    <a:lstStyle/>
    <a:p>
      <a:pPr>
        <a:defRPr sz="1800"/>
      </a:pPr>
      <a:endParaRPr lang="de-DE"/>
    </a:p>
  </c:txPr>
  <c:externalData r:id="rId5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Entwicklung Weinverkauf in Flaschen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cat>
            <c:numRef>
              <c:f>Tabelle1!$A$2:$A$6</c:f>
              <c:numCache>
                <c:formatCode>General</c:formatCode>
                <c:ptCount val="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</c:numCache>
            </c:num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2400</c:v>
                </c:pt>
                <c:pt idx="1">
                  <c:v>3200</c:v>
                </c:pt>
                <c:pt idx="2">
                  <c:v>3300</c:v>
                </c:pt>
                <c:pt idx="3">
                  <c:v>4400</c:v>
                </c:pt>
                <c:pt idx="4">
                  <c:v>4700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1070208"/>
        <c:axId val="132317184"/>
      </c:barChart>
      <c:catAx>
        <c:axId val="13107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2317184"/>
        <c:crosses val="autoZero"/>
        <c:auto val="1"/>
        <c:lblAlgn val="ctr"/>
        <c:lblOffset val="100"/>
        <c:noMultiLvlLbl val="0"/>
      </c:catAx>
      <c:valAx>
        <c:axId val="132317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070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363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Bildquelle: 557974_original_R_B_by_Gerd </a:t>
            </a:r>
            <a:r>
              <a:rPr lang="de-DE" smtClean="0"/>
              <a:t>Altmann_pixelio.de.jpg</a:t>
            </a:r>
            <a:r>
              <a:rPr lang="de-DE" baseline="0" smtClean="0"/>
              <a:t> – www.pixelio.de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598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598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0163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  <a:p>
            <a:r>
              <a:rPr lang="de-DE" dirty="0" smtClean="0"/>
              <a:t>Bild im Hintergrund mit</a:t>
            </a:r>
            <a:r>
              <a:rPr lang="de-DE" baseline="0" dirty="0" smtClean="0"/>
              <a:t> Transparenz</a:t>
            </a:r>
          </a:p>
          <a:p>
            <a:r>
              <a:rPr lang="de-DE" baseline="0" dirty="0" smtClean="0"/>
              <a:t>Säulen auch mit Transparenz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598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 im Hintergrund mit</a:t>
            </a:r>
            <a:r>
              <a:rPr lang="de-DE" baseline="0" dirty="0" smtClean="0"/>
              <a:t> Transparenz</a:t>
            </a:r>
          </a:p>
          <a:p>
            <a:r>
              <a:rPr lang="de-DE" baseline="0" dirty="0" smtClean="0"/>
              <a:t>Säulen auch mit Transparenz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DF2F9-5CA6-4855-872B-FB572B710F04}" type="slidenum">
              <a:rPr lang="de-DE" smtClean="0"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6629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Bild als Füllung (Datenpunkt formatieren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itchFamily="2" charset="2"/>
              </a:rPr>
              <a:t>Bild gestreckt)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DF2F9-5CA6-4855-872B-FB572B710F04}" type="slidenum">
              <a:rPr lang="de-DE" smtClean="0"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alle Säulen / Datenpunkte</a:t>
            </a:r>
            <a:r>
              <a:rPr lang="de-DE" baseline="0" dirty="0" smtClean="0"/>
              <a:t> mit </a:t>
            </a:r>
            <a:r>
              <a:rPr lang="de-DE" dirty="0" smtClean="0"/>
              <a:t>Bildern als Füllung – </a:t>
            </a:r>
          </a:p>
          <a:p>
            <a:r>
              <a:rPr lang="de-DE" dirty="0" smtClean="0"/>
              <a:t>Datenpunkt formatieren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itchFamily="2" charset="2"/>
              </a:rPr>
              <a:t>Bilder gestreckt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DF2F9-5CA6-4855-872B-FB572B710F04}" type="slidenum">
              <a:rPr lang="de-DE" smtClean="0"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Variante:</a:t>
            </a:r>
          </a:p>
          <a:p>
            <a:r>
              <a:rPr lang="de-DE" dirty="0" smtClean="0"/>
              <a:t>alle Säulen/Datenpunkte</a:t>
            </a:r>
            <a:r>
              <a:rPr lang="de-DE" baseline="0" dirty="0" smtClean="0"/>
              <a:t> mit </a:t>
            </a:r>
            <a:r>
              <a:rPr lang="de-DE" dirty="0" smtClean="0"/>
              <a:t>Bildern als Füllung – </a:t>
            </a:r>
          </a:p>
          <a:p>
            <a:r>
              <a:rPr lang="de-DE" dirty="0" smtClean="0"/>
              <a:t>Datenpunkt formatieren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itchFamily="2" charset="2"/>
              </a:rPr>
              <a:t>Bilder gestapelt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DF2F9-5CA6-4855-872B-FB572B710F04}" type="slidenum">
              <a:rPr lang="de-DE" smtClean="0"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DF2F9-5CA6-4855-872B-FB572B710F04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5475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896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http://de.wikipedia.org/wiki/Orange_(Frucht)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976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4238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http://de.wikipedia.org/wiki/Orange_(Frucht)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976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diesem Diagramm wird deutlicher, dass die USA und Brasilien mit Abstand die beiden größten Produzenten weltweit sind.</a:t>
            </a:r>
          </a:p>
          <a:p>
            <a:endParaRPr lang="de-D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http://de.wikipedia.org/wiki/Orange_(Frucht)</a:t>
            </a:r>
          </a:p>
          <a:p>
            <a:endParaRPr lang="de-DE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976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598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Fiktive Beispielzahlen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Bildquelle: 557974_original_R_B_by_Gerd Altmann_pixelio.de.jpg</a:t>
            </a:r>
            <a:r>
              <a:rPr lang="de-DE" baseline="0" dirty="0" smtClean="0"/>
              <a:t> – www.pixelio.de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859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3 – </a:t>
            </a:r>
            <a:r>
              <a:rPr lang="de-DE" dirty="0" smtClean="0"/>
              <a:t>weitere </a:t>
            </a:r>
            <a:r>
              <a:rPr lang="de-DE" dirty="0" smtClean="0"/>
              <a:t>coole Effekte mit Bildern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Diagramme mit Bildern füllen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/>
              <a:t>Entwicklung des weltweiten Umsatzes von Produkt X</a:t>
            </a:r>
            <a:endParaRPr lang="de-DE" sz="28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471887" y="1346201"/>
            <a:ext cx="8207380" cy="3813176"/>
            <a:chOff x="295" y="848"/>
            <a:chExt cx="5170" cy="2402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5" y="848"/>
              <a:ext cx="5170" cy="24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994" y="1211"/>
              <a:ext cx="4355" cy="1721"/>
            </a:xfrm>
            <a:custGeom>
              <a:avLst/>
              <a:gdLst>
                <a:gd name="T0" fmla="*/ 566 w 8710"/>
                <a:gd name="T1" fmla="*/ 1839 h 3444"/>
                <a:gd name="T2" fmla="*/ 0 w 8710"/>
                <a:gd name="T3" fmla="*/ 3444 h 3444"/>
                <a:gd name="T4" fmla="*/ 680 w 8710"/>
                <a:gd name="T5" fmla="*/ 1584 h 3444"/>
                <a:gd name="T6" fmla="*/ 1244 w 8710"/>
                <a:gd name="T7" fmla="*/ 3444 h 3444"/>
                <a:gd name="T8" fmla="*/ 680 w 8710"/>
                <a:gd name="T9" fmla="*/ 1584 h 3444"/>
                <a:gd name="T10" fmla="*/ 1924 w 8710"/>
                <a:gd name="T11" fmla="*/ 1388 h 3444"/>
                <a:gd name="T12" fmla="*/ 1357 w 8710"/>
                <a:gd name="T13" fmla="*/ 3444 h 3444"/>
                <a:gd name="T14" fmla="*/ 2037 w 8710"/>
                <a:gd name="T15" fmla="*/ 1116 h 3444"/>
                <a:gd name="T16" fmla="*/ 2602 w 8710"/>
                <a:gd name="T17" fmla="*/ 3444 h 3444"/>
                <a:gd name="T18" fmla="*/ 2037 w 8710"/>
                <a:gd name="T19" fmla="*/ 1116 h 3444"/>
                <a:gd name="T20" fmla="*/ 3281 w 8710"/>
                <a:gd name="T21" fmla="*/ 1252 h 3444"/>
                <a:gd name="T22" fmla="*/ 2715 w 8710"/>
                <a:gd name="T23" fmla="*/ 3444 h 3444"/>
                <a:gd name="T24" fmla="*/ 3395 w 8710"/>
                <a:gd name="T25" fmla="*/ 822 h 3444"/>
                <a:gd name="T26" fmla="*/ 3959 w 8710"/>
                <a:gd name="T27" fmla="*/ 3444 h 3444"/>
                <a:gd name="T28" fmla="*/ 3395 w 8710"/>
                <a:gd name="T29" fmla="*/ 822 h 3444"/>
                <a:gd name="T30" fmla="*/ 4639 w 8710"/>
                <a:gd name="T31" fmla="*/ 567 h 3444"/>
                <a:gd name="T32" fmla="*/ 4073 w 8710"/>
                <a:gd name="T33" fmla="*/ 3444 h 3444"/>
                <a:gd name="T34" fmla="*/ 4750 w 8710"/>
                <a:gd name="T35" fmla="*/ 626 h 3444"/>
                <a:gd name="T36" fmla="*/ 5317 w 8710"/>
                <a:gd name="T37" fmla="*/ 3444 h 3444"/>
                <a:gd name="T38" fmla="*/ 4750 w 8710"/>
                <a:gd name="T39" fmla="*/ 626 h 3444"/>
                <a:gd name="T40" fmla="*/ 5995 w 8710"/>
                <a:gd name="T41" fmla="*/ 392 h 3444"/>
                <a:gd name="T42" fmla="*/ 5430 w 8710"/>
                <a:gd name="T43" fmla="*/ 3444 h 3444"/>
                <a:gd name="T44" fmla="*/ 6108 w 8710"/>
                <a:gd name="T45" fmla="*/ 0 h 3444"/>
                <a:gd name="T46" fmla="*/ 6674 w 8710"/>
                <a:gd name="T47" fmla="*/ 3444 h 3444"/>
                <a:gd name="T48" fmla="*/ 6108 w 8710"/>
                <a:gd name="T49" fmla="*/ 0 h 3444"/>
                <a:gd name="T50" fmla="*/ 7352 w 8710"/>
                <a:gd name="T51" fmla="*/ 294 h 3444"/>
                <a:gd name="T52" fmla="*/ 6788 w 8710"/>
                <a:gd name="T53" fmla="*/ 3444 h 3444"/>
                <a:gd name="T54" fmla="*/ 7465 w 8710"/>
                <a:gd name="T55" fmla="*/ 215 h 3444"/>
                <a:gd name="T56" fmla="*/ 8032 w 8710"/>
                <a:gd name="T57" fmla="*/ 3444 h 3444"/>
                <a:gd name="T58" fmla="*/ 7465 w 8710"/>
                <a:gd name="T59" fmla="*/ 215 h 3444"/>
                <a:gd name="T60" fmla="*/ 8710 w 8710"/>
                <a:gd name="T61" fmla="*/ 79 h 3444"/>
                <a:gd name="T62" fmla="*/ 8145 w 8710"/>
                <a:gd name="T63" fmla="*/ 3444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10" h="3444">
                  <a:moveTo>
                    <a:pt x="0" y="1839"/>
                  </a:moveTo>
                  <a:lnTo>
                    <a:pt x="566" y="1839"/>
                  </a:lnTo>
                  <a:lnTo>
                    <a:pt x="566" y="3444"/>
                  </a:lnTo>
                  <a:lnTo>
                    <a:pt x="0" y="3444"/>
                  </a:lnTo>
                  <a:lnTo>
                    <a:pt x="0" y="1839"/>
                  </a:lnTo>
                  <a:close/>
                  <a:moveTo>
                    <a:pt x="680" y="1584"/>
                  </a:moveTo>
                  <a:lnTo>
                    <a:pt x="1244" y="1584"/>
                  </a:lnTo>
                  <a:lnTo>
                    <a:pt x="1244" y="3444"/>
                  </a:lnTo>
                  <a:lnTo>
                    <a:pt x="680" y="3444"/>
                  </a:lnTo>
                  <a:lnTo>
                    <a:pt x="680" y="1584"/>
                  </a:lnTo>
                  <a:close/>
                  <a:moveTo>
                    <a:pt x="1357" y="1388"/>
                  </a:moveTo>
                  <a:lnTo>
                    <a:pt x="1924" y="1388"/>
                  </a:lnTo>
                  <a:lnTo>
                    <a:pt x="1924" y="3444"/>
                  </a:lnTo>
                  <a:lnTo>
                    <a:pt x="1357" y="3444"/>
                  </a:lnTo>
                  <a:lnTo>
                    <a:pt x="1357" y="1388"/>
                  </a:lnTo>
                  <a:close/>
                  <a:moveTo>
                    <a:pt x="2037" y="1116"/>
                  </a:moveTo>
                  <a:lnTo>
                    <a:pt x="2602" y="1116"/>
                  </a:lnTo>
                  <a:lnTo>
                    <a:pt x="2602" y="3444"/>
                  </a:lnTo>
                  <a:lnTo>
                    <a:pt x="2037" y="3444"/>
                  </a:lnTo>
                  <a:lnTo>
                    <a:pt x="2037" y="1116"/>
                  </a:lnTo>
                  <a:close/>
                  <a:moveTo>
                    <a:pt x="2715" y="1252"/>
                  </a:moveTo>
                  <a:lnTo>
                    <a:pt x="3281" y="1252"/>
                  </a:lnTo>
                  <a:lnTo>
                    <a:pt x="3281" y="3444"/>
                  </a:lnTo>
                  <a:lnTo>
                    <a:pt x="2715" y="3444"/>
                  </a:lnTo>
                  <a:lnTo>
                    <a:pt x="2715" y="1252"/>
                  </a:lnTo>
                  <a:close/>
                  <a:moveTo>
                    <a:pt x="3395" y="822"/>
                  </a:moveTo>
                  <a:lnTo>
                    <a:pt x="3959" y="822"/>
                  </a:lnTo>
                  <a:lnTo>
                    <a:pt x="3959" y="3444"/>
                  </a:lnTo>
                  <a:lnTo>
                    <a:pt x="3395" y="3444"/>
                  </a:lnTo>
                  <a:lnTo>
                    <a:pt x="3395" y="822"/>
                  </a:lnTo>
                  <a:close/>
                  <a:moveTo>
                    <a:pt x="4073" y="567"/>
                  </a:moveTo>
                  <a:lnTo>
                    <a:pt x="4639" y="567"/>
                  </a:lnTo>
                  <a:lnTo>
                    <a:pt x="4639" y="3444"/>
                  </a:lnTo>
                  <a:lnTo>
                    <a:pt x="4073" y="3444"/>
                  </a:lnTo>
                  <a:lnTo>
                    <a:pt x="4073" y="567"/>
                  </a:lnTo>
                  <a:close/>
                  <a:moveTo>
                    <a:pt x="4750" y="626"/>
                  </a:moveTo>
                  <a:lnTo>
                    <a:pt x="5317" y="626"/>
                  </a:lnTo>
                  <a:lnTo>
                    <a:pt x="5317" y="3444"/>
                  </a:lnTo>
                  <a:lnTo>
                    <a:pt x="4750" y="3444"/>
                  </a:lnTo>
                  <a:lnTo>
                    <a:pt x="4750" y="626"/>
                  </a:lnTo>
                  <a:close/>
                  <a:moveTo>
                    <a:pt x="5430" y="392"/>
                  </a:moveTo>
                  <a:lnTo>
                    <a:pt x="5995" y="392"/>
                  </a:lnTo>
                  <a:lnTo>
                    <a:pt x="5995" y="3444"/>
                  </a:lnTo>
                  <a:lnTo>
                    <a:pt x="5430" y="3444"/>
                  </a:lnTo>
                  <a:lnTo>
                    <a:pt x="5430" y="392"/>
                  </a:lnTo>
                  <a:close/>
                  <a:moveTo>
                    <a:pt x="6108" y="0"/>
                  </a:moveTo>
                  <a:lnTo>
                    <a:pt x="6674" y="0"/>
                  </a:lnTo>
                  <a:lnTo>
                    <a:pt x="6674" y="3444"/>
                  </a:lnTo>
                  <a:lnTo>
                    <a:pt x="6108" y="3444"/>
                  </a:lnTo>
                  <a:lnTo>
                    <a:pt x="6108" y="0"/>
                  </a:lnTo>
                  <a:close/>
                  <a:moveTo>
                    <a:pt x="6788" y="294"/>
                  </a:moveTo>
                  <a:lnTo>
                    <a:pt x="7352" y="294"/>
                  </a:lnTo>
                  <a:lnTo>
                    <a:pt x="7352" y="3444"/>
                  </a:lnTo>
                  <a:lnTo>
                    <a:pt x="6788" y="3444"/>
                  </a:lnTo>
                  <a:lnTo>
                    <a:pt x="6788" y="294"/>
                  </a:lnTo>
                  <a:close/>
                  <a:moveTo>
                    <a:pt x="7465" y="215"/>
                  </a:moveTo>
                  <a:lnTo>
                    <a:pt x="8032" y="215"/>
                  </a:lnTo>
                  <a:lnTo>
                    <a:pt x="8032" y="3444"/>
                  </a:lnTo>
                  <a:lnTo>
                    <a:pt x="7465" y="3444"/>
                  </a:lnTo>
                  <a:lnTo>
                    <a:pt x="7465" y="215"/>
                  </a:lnTo>
                  <a:close/>
                  <a:moveTo>
                    <a:pt x="8145" y="79"/>
                  </a:moveTo>
                  <a:lnTo>
                    <a:pt x="8710" y="79"/>
                  </a:lnTo>
                  <a:lnTo>
                    <a:pt x="8710" y="3444"/>
                  </a:lnTo>
                  <a:lnTo>
                    <a:pt x="8145" y="3444"/>
                  </a:lnTo>
                  <a:lnTo>
                    <a:pt x="8145" y="79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964" y="976"/>
              <a:ext cx="4" cy="1956"/>
            </a:xfrm>
            <a:prstGeom prst="rect">
              <a:avLst/>
            </a:prstGeom>
            <a:grpFill/>
            <a:ln w="1">
              <a:solidFill>
                <a:srgbClr val="8686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920" y="974"/>
              <a:ext cx="46" cy="1960"/>
            </a:xfrm>
            <a:custGeom>
              <a:avLst/>
              <a:gdLst>
                <a:gd name="T0" fmla="*/ 0 w 92"/>
                <a:gd name="T1" fmla="*/ 3914 h 3922"/>
                <a:gd name="T2" fmla="*/ 92 w 92"/>
                <a:gd name="T3" fmla="*/ 3914 h 3922"/>
                <a:gd name="T4" fmla="*/ 92 w 92"/>
                <a:gd name="T5" fmla="*/ 3922 h 3922"/>
                <a:gd name="T6" fmla="*/ 0 w 92"/>
                <a:gd name="T7" fmla="*/ 3922 h 3922"/>
                <a:gd name="T8" fmla="*/ 0 w 92"/>
                <a:gd name="T9" fmla="*/ 3914 h 3922"/>
                <a:gd name="T10" fmla="*/ 0 w 92"/>
                <a:gd name="T11" fmla="*/ 2935 h 3922"/>
                <a:gd name="T12" fmla="*/ 92 w 92"/>
                <a:gd name="T13" fmla="*/ 2935 h 3922"/>
                <a:gd name="T14" fmla="*/ 92 w 92"/>
                <a:gd name="T15" fmla="*/ 2943 h 3922"/>
                <a:gd name="T16" fmla="*/ 0 w 92"/>
                <a:gd name="T17" fmla="*/ 2943 h 3922"/>
                <a:gd name="T18" fmla="*/ 0 w 92"/>
                <a:gd name="T19" fmla="*/ 2935 h 3922"/>
                <a:gd name="T20" fmla="*/ 0 w 92"/>
                <a:gd name="T21" fmla="*/ 1956 h 3922"/>
                <a:gd name="T22" fmla="*/ 92 w 92"/>
                <a:gd name="T23" fmla="*/ 1956 h 3922"/>
                <a:gd name="T24" fmla="*/ 92 w 92"/>
                <a:gd name="T25" fmla="*/ 1964 h 3922"/>
                <a:gd name="T26" fmla="*/ 0 w 92"/>
                <a:gd name="T27" fmla="*/ 1964 h 3922"/>
                <a:gd name="T28" fmla="*/ 0 w 92"/>
                <a:gd name="T29" fmla="*/ 1956 h 3922"/>
                <a:gd name="T30" fmla="*/ 0 w 92"/>
                <a:gd name="T31" fmla="*/ 979 h 3922"/>
                <a:gd name="T32" fmla="*/ 92 w 92"/>
                <a:gd name="T33" fmla="*/ 979 h 3922"/>
                <a:gd name="T34" fmla="*/ 92 w 92"/>
                <a:gd name="T35" fmla="*/ 987 h 3922"/>
                <a:gd name="T36" fmla="*/ 0 w 92"/>
                <a:gd name="T37" fmla="*/ 987 h 3922"/>
                <a:gd name="T38" fmla="*/ 0 w 92"/>
                <a:gd name="T39" fmla="*/ 979 h 3922"/>
                <a:gd name="T40" fmla="*/ 0 w 92"/>
                <a:gd name="T41" fmla="*/ 0 h 3922"/>
                <a:gd name="T42" fmla="*/ 92 w 92"/>
                <a:gd name="T43" fmla="*/ 0 h 3922"/>
                <a:gd name="T44" fmla="*/ 92 w 92"/>
                <a:gd name="T45" fmla="*/ 8 h 3922"/>
                <a:gd name="T46" fmla="*/ 0 w 92"/>
                <a:gd name="T47" fmla="*/ 8 h 3922"/>
                <a:gd name="T48" fmla="*/ 0 w 92"/>
                <a:gd name="T49" fmla="*/ 0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3922">
                  <a:moveTo>
                    <a:pt x="0" y="3914"/>
                  </a:moveTo>
                  <a:lnTo>
                    <a:pt x="92" y="3914"/>
                  </a:lnTo>
                  <a:lnTo>
                    <a:pt x="92" y="3922"/>
                  </a:lnTo>
                  <a:lnTo>
                    <a:pt x="0" y="3922"/>
                  </a:lnTo>
                  <a:lnTo>
                    <a:pt x="0" y="3914"/>
                  </a:lnTo>
                  <a:close/>
                  <a:moveTo>
                    <a:pt x="0" y="2935"/>
                  </a:moveTo>
                  <a:lnTo>
                    <a:pt x="92" y="2935"/>
                  </a:lnTo>
                  <a:lnTo>
                    <a:pt x="92" y="2943"/>
                  </a:lnTo>
                  <a:lnTo>
                    <a:pt x="0" y="2943"/>
                  </a:lnTo>
                  <a:lnTo>
                    <a:pt x="0" y="2935"/>
                  </a:lnTo>
                  <a:close/>
                  <a:moveTo>
                    <a:pt x="0" y="1956"/>
                  </a:moveTo>
                  <a:lnTo>
                    <a:pt x="92" y="1956"/>
                  </a:lnTo>
                  <a:lnTo>
                    <a:pt x="92" y="1964"/>
                  </a:lnTo>
                  <a:lnTo>
                    <a:pt x="0" y="1964"/>
                  </a:lnTo>
                  <a:lnTo>
                    <a:pt x="0" y="1956"/>
                  </a:lnTo>
                  <a:close/>
                  <a:moveTo>
                    <a:pt x="0" y="979"/>
                  </a:moveTo>
                  <a:lnTo>
                    <a:pt x="92" y="979"/>
                  </a:lnTo>
                  <a:lnTo>
                    <a:pt x="92" y="987"/>
                  </a:lnTo>
                  <a:lnTo>
                    <a:pt x="0" y="987"/>
                  </a:lnTo>
                  <a:lnTo>
                    <a:pt x="0" y="979"/>
                  </a:lnTo>
                  <a:close/>
                  <a:moveTo>
                    <a:pt x="0" y="0"/>
                  </a:moveTo>
                  <a:lnTo>
                    <a:pt x="92" y="0"/>
                  </a:lnTo>
                  <a:lnTo>
                    <a:pt x="92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966" y="2930"/>
              <a:ext cx="4412" cy="4"/>
            </a:xfrm>
            <a:prstGeom prst="rect">
              <a:avLst/>
            </a:prstGeom>
            <a:grpFill/>
            <a:ln w="1">
              <a:solidFill>
                <a:srgbClr val="8686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64" y="2932"/>
              <a:ext cx="4416" cy="45"/>
            </a:xfrm>
            <a:custGeom>
              <a:avLst/>
              <a:gdLst>
                <a:gd name="T0" fmla="*/ 8 w 8831"/>
                <a:gd name="T1" fmla="*/ 90 h 90"/>
                <a:gd name="T2" fmla="*/ 0 w 8831"/>
                <a:gd name="T3" fmla="*/ 0 h 90"/>
                <a:gd name="T4" fmla="*/ 686 w 8831"/>
                <a:gd name="T5" fmla="*/ 0 h 90"/>
                <a:gd name="T6" fmla="*/ 678 w 8831"/>
                <a:gd name="T7" fmla="*/ 90 h 90"/>
                <a:gd name="T8" fmla="*/ 686 w 8831"/>
                <a:gd name="T9" fmla="*/ 0 h 90"/>
                <a:gd name="T10" fmla="*/ 1366 w 8831"/>
                <a:gd name="T11" fmla="*/ 90 h 90"/>
                <a:gd name="T12" fmla="*/ 1358 w 8831"/>
                <a:gd name="T13" fmla="*/ 0 h 90"/>
                <a:gd name="T14" fmla="*/ 2043 w 8831"/>
                <a:gd name="T15" fmla="*/ 0 h 90"/>
                <a:gd name="T16" fmla="*/ 2036 w 8831"/>
                <a:gd name="T17" fmla="*/ 90 h 90"/>
                <a:gd name="T18" fmla="*/ 2043 w 8831"/>
                <a:gd name="T19" fmla="*/ 0 h 90"/>
                <a:gd name="T20" fmla="*/ 2723 w 8831"/>
                <a:gd name="T21" fmla="*/ 90 h 90"/>
                <a:gd name="T22" fmla="*/ 2715 w 8831"/>
                <a:gd name="T23" fmla="*/ 0 h 90"/>
                <a:gd name="T24" fmla="*/ 3401 w 8831"/>
                <a:gd name="T25" fmla="*/ 0 h 90"/>
                <a:gd name="T26" fmla="*/ 3393 w 8831"/>
                <a:gd name="T27" fmla="*/ 90 h 90"/>
                <a:gd name="T28" fmla="*/ 3401 w 8831"/>
                <a:gd name="T29" fmla="*/ 0 h 90"/>
                <a:gd name="T30" fmla="*/ 4081 w 8831"/>
                <a:gd name="T31" fmla="*/ 90 h 90"/>
                <a:gd name="T32" fmla="*/ 4073 w 8831"/>
                <a:gd name="T33" fmla="*/ 0 h 90"/>
                <a:gd name="T34" fmla="*/ 4758 w 8831"/>
                <a:gd name="T35" fmla="*/ 0 h 90"/>
                <a:gd name="T36" fmla="*/ 4751 w 8831"/>
                <a:gd name="T37" fmla="*/ 90 h 90"/>
                <a:gd name="T38" fmla="*/ 4758 w 8831"/>
                <a:gd name="T39" fmla="*/ 0 h 90"/>
                <a:gd name="T40" fmla="*/ 5436 w 8831"/>
                <a:gd name="T41" fmla="*/ 90 h 90"/>
                <a:gd name="T42" fmla="*/ 5429 w 8831"/>
                <a:gd name="T43" fmla="*/ 0 h 90"/>
                <a:gd name="T44" fmla="*/ 6116 w 8831"/>
                <a:gd name="T45" fmla="*/ 0 h 90"/>
                <a:gd name="T46" fmla="*/ 6108 w 8831"/>
                <a:gd name="T47" fmla="*/ 90 h 90"/>
                <a:gd name="T48" fmla="*/ 6116 w 8831"/>
                <a:gd name="T49" fmla="*/ 0 h 90"/>
                <a:gd name="T50" fmla="*/ 6794 w 8831"/>
                <a:gd name="T51" fmla="*/ 90 h 90"/>
                <a:gd name="T52" fmla="*/ 6786 w 8831"/>
                <a:gd name="T53" fmla="*/ 0 h 90"/>
                <a:gd name="T54" fmla="*/ 7474 w 8831"/>
                <a:gd name="T55" fmla="*/ 0 h 90"/>
                <a:gd name="T56" fmla="*/ 7466 w 8831"/>
                <a:gd name="T57" fmla="*/ 90 h 90"/>
                <a:gd name="T58" fmla="*/ 7474 w 8831"/>
                <a:gd name="T59" fmla="*/ 0 h 90"/>
                <a:gd name="T60" fmla="*/ 8151 w 8831"/>
                <a:gd name="T61" fmla="*/ 90 h 90"/>
                <a:gd name="T62" fmla="*/ 8144 w 8831"/>
                <a:gd name="T63" fmla="*/ 0 h 90"/>
                <a:gd name="T64" fmla="*/ 8831 w 8831"/>
                <a:gd name="T65" fmla="*/ 0 h 90"/>
                <a:gd name="T66" fmla="*/ 8823 w 8831"/>
                <a:gd name="T67" fmla="*/ 90 h 90"/>
                <a:gd name="T68" fmla="*/ 8831 w 8831"/>
                <a:gd name="T6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31" h="90">
                  <a:moveTo>
                    <a:pt x="8" y="0"/>
                  </a:moveTo>
                  <a:lnTo>
                    <a:pt x="8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8" y="0"/>
                  </a:lnTo>
                  <a:close/>
                  <a:moveTo>
                    <a:pt x="686" y="0"/>
                  </a:moveTo>
                  <a:lnTo>
                    <a:pt x="686" y="90"/>
                  </a:lnTo>
                  <a:lnTo>
                    <a:pt x="678" y="90"/>
                  </a:lnTo>
                  <a:lnTo>
                    <a:pt x="678" y="0"/>
                  </a:lnTo>
                  <a:lnTo>
                    <a:pt x="686" y="0"/>
                  </a:lnTo>
                  <a:close/>
                  <a:moveTo>
                    <a:pt x="1366" y="0"/>
                  </a:moveTo>
                  <a:lnTo>
                    <a:pt x="1366" y="90"/>
                  </a:lnTo>
                  <a:lnTo>
                    <a:pt x="1358" y="90"/>
                  </a:lnTo>
                  <a:lnTo>
                    <a:pt x="1358" y="0"/>
                  </a:lnTo>
                  <a:lnTo>
                    <a:pt x="1366" y="0"/>
                  </a:lnTo>
                  <a:close/>
                  <a:moveTo>
                    <a:pt x="2043" y="0"/>
                  </a:moveTo>
                  <a:lnTo>
                    <a:pt x="2043" y="90"/>
                  </a:lnTo>
                  <a:lnTo>
                    <a:pt x="2036" y="90"/>
                  </a:lnTo>
                  <a:lnTo>
                    <a:pt x="2036" y="0"/>
                  </a:lnTo>
                  <a:lnTo>
                    <a:pt x="2043" y="0"/>
                  </a:lnTo>
                  <a:close/>
                  <a:moveTo>
                    <a:pt x="2723" y="0"/>
                  </a:moveTo>
                  <a:lnTo>
                    <a:pt x="2723" y="90"/>
                  </a:lnTo>
                  <a:lnTo>
                    <a:pt x="2715" y="90"/>
                  </a:lnTo>
                  <a:lnTo>
                    <a:pt x="2715" y="0"/>
                  </a:lnTo>
                  <a:lnTo>
                    <a:pt x="2723" y="0"/>
                  </a:lnTo>
                  <a:close/>
                  <a:moveTo>
                    <a:pt x="3401" y="0"/>
                  </a:moveTo>
                  <a:lnTo>
                    <a:pt x="3401" y="90"/>
                  </a:lnTo>
                  <a:lnTo>
                    <a:pt x="3393" y="90"/>
                  </a:lnTo>
                  <a:lnTo>
                    <a:pt x="3393" y="0"/>
                  </a:lnTo>
                  <a:lnTo>
                    <a:pt x="3401" y="0"/>
                  </a:lnTo>
                  <a:close/>
                  <a:moveTo>
                    <a:pt x="4081" y="0"/>
                  </a:moveTo>
                  <a:lnTo>
                    <a:pt x="4081" y="90"/>
                  </a:lnTo>
                  <a:lnTo>
                    <a:pt x="4073" y="90"/>
                  </a:lnTo>
                  <a:lnTo>
                    <a:pt x="4073" y="0"/>
                  </a:lnTo>
                  <a:lnTo>
                    <a:pt x="4081" y="0"/>
                  </a:lnTo>
                  <a:close/>
                  <a:moveTo>
                    <a:pt x="4758" y="0"/>
                  </a:moveTo>
                  <a:lnTo>
                    <a:pt x="4758" y="90"/>
                  </a:lnTo>
                  <a:lnTo>
                    <a:pt x="4751" y="90"/>
                  </a:lnTo>
                  <a:lnTo>
                    <a:pt x="4751" y="0"/>
                  </a:lnTo>
                  <a:lnTo>
                    <a:pt x="4758" y="0"/>
                  </a:lnTo>
                  <a:close/>
                  <a:moveTo>
                    <a:pt x="5436" y="0"/>
                  </a:moveTo>
                  <a:lnTo>
                    <a:pt x="5436" y="90"/>
                  </a:lnTo>
                  <a:lnTo>
                    <a:pt x="5429" y="90"/>
                  </a:lnTo>
                  <a:lnTo>
                    <a:pt x="5429" y="0"/>
                  </a:lnTo>
                  <a:lnTo>
                    <a:pt x="5436" y="0"/>
                  </a:lnTo>
                  <a:close/>
                  <a:moveTo>
                    <a:pt x="6116" y="0"/>
                  </a:moveTo>
                  <a:lnTo>
                    <a:pt x="6116" y="90"/>
                  </a:lnTo>
                  <a:lnTo>
                    <a:pt x="6108" y="90"/>
                  </a:lnTo>
                  <a:lnTo>
                    <a:pt x="6108" y="0"/>
                  </a:lnTo>
                  <a:lnTo>
                    <a:pt x="6116" y="0"/>
                  </a:lnTo>
                  <a:close/>
                  <a:moveTo>
                    <a:pt x="6794" y="0"/>
                  </a:moveTo>
                  <a:lnTo>
                    <a:pt x="6794" y="90"/>
                  </a:lnTo>
                  <a:lnTo>
                    <a:pt x="6786" y="90"/>
                  </a:lnTo>
                  <a:lnTo>
                    <a:pt x="6786" y="0"/>
                  </a:lnTo>
                  <a:lnTo>
                    <a:pt x="6794" y="0"/>
                  </a:lnTo>
                  <a:close/>
                  <a:moveTo>
                    <a:pt x="7474" y="0"/>
                  </a:moveTo>
                  <a:lnTo>
                    <a:pt x="7474" y="90"/>
                  </a:lnTo>
                  <a:lnTo>
                    <a:pt x="7466" y="90"/>
                  </a:lnTo>
                  <a:lnTo>
                    <a:pt x="7466" y="0"/>
                  </a:lnTo>
                  <a:lnTo>
                    <a:pt x="7474" y="0"/>
                  </a:lnTo>
                  <a:close/>
                  <a:moveTo>
                    <a:pt x="8151" y="0"/>
                  </a:moveTo>
                  <a:lnTo>
                    <a:pt x="8151" y="90"/>
                  </a:lnTo>
                  <a:lnTo>
                    <a:pt x="8144" y="90"/>
                  </a:lnTo>
                  <a:lnTo>
                    <a:pt x="8144" y="0"/>
                  </a:lnTo>
                  <a:lnTo>
                    <a:pt x="8151" y="0"/>
                  </a:lnTo>
                  <a:close/>
                  <a:moveTo>
                    <a:pt x="8831" y="0"/>
                  </a:moveTo>
                  <a:lnTo>
                    <a:pt x="8831" y="90"/>
                  </a:lnTo>
                  <a:lnTo>
                    <a:pt x="8823" y="90"/>
                  </a:lnTo>
                  <a:lnTo>
                    <a:pt x="8823" y="0"/>
                  </a:lnTo>
                  <a:lnTo>
                    <a:pt x="8831" y="0"/>
                  </a:lnTo>
                  <a:close/>
                </a:path>
              </a:pathLst>
            </a:custGeom>
            <a:grpFill/>
            <a:ln w="1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57" y="2837"/>
              <a:ext cx="488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 Tsd. 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759" y="2837"/>
              <a:ext cx="148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€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687" y="2347"/>
              <a:ext cx="221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14" y="1859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614" y="1369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150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14" y="881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990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69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2002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348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2004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026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2006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704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2008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383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2010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5062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2012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395536" y="5260186"/>
            <a:ext cx="5255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bg1">
                    <a:lumMod val="50000"/>
                  </a:schemeClr>
                </a:solidFill>
              </a:rPr>
              <a:t>Bildquelle: </a:t>
            </a:r>
            <a:r>
              <a:rPr lang="de-DE" sz="1100" dirty="0" smtClean="0">
                <a:solidFill>
                  <a:schemeClr val="bg1">
                    <a:lumMod val="50000"/>
                  </a:schemeClr>
                </a:solidFill>
              </a:rPr>
              <a:t>Gerd Altmann -  www.pixelio.de</a:t>
            </a:r>
          </a:p>
        </p:txBody>
      </p:sp>
    </p:spTree>
    <p:extLst>
      <p:ext uri="{BB962C8B-B14F-4D97-AF65-F5344CB8AC3E}">
        <p14:creationId xmlns:p14="http://schemas.microsoft.com/office/powerpoint/2010/main" val="399974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Entwicklung des Umsatzes seit Firmengründung</a:t>
            </a:r>
            <a:endParaRPr lang="de-DE" dirty="0"/>
          </a:p>
        </p:txBody>
      </p:sp>
      <p:sp>
        <p:nvSpPr>
          <p:cNvPr id="4" name="AutoShape 4"/>
          <p:cNvSpPr>
            <a:spLocks noChangeAspect="1" noChangeArrowheads="1" noTextEdit="1"/>
          </p:cNvSpPr>
          <p:nvPr/>
        </p:nvSpPr>
        <p:spPr bwMode="auto">
          <a:xfrm>
            <a:off x="484932" y="1332632"/>
            <a:ext cx="8191524" cy="381476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1474218" y="1932706"/>
            <a:ext cx="6913563" cy="2733675"/>
          </a:xfrm>
          <a:custGeom>
            <a:avLst/>
            <a:gdLst>
              <a:gd name="T0" fmla="*/ 566 w 8710"/>
              <a:gd name="T1" fmla="*/ 1839 h 3444"/>
              <a:gd name="T2" fmla="*/ 0 w 8710"/>
              <a:gd name="T3" fmla="*/ 3444 h 3444"/>
              <a:gd name="T4" fmla="*/ 680 w 8710"/>
              <a:gd name="T5" fmla="*/ 1584 h 3444"/>
              <a:gd name="T6" fmla="*/ 1244 w 8710"/>
              <a:gd name="T7" fmla="*/ 3444 h 3444"/>
              <a:gd name="T8" fmla="*/ 680 w 8710"/>
              <a:gd name="T9" fmla="*/ 1584 h 3444"/>
              <a:gd name="T10" fmla="*/ 1924 w 8710"/>
              <a:gd name="T11" fmla="*/ 1388 h 3444"/>
              <a:gd name="T12" fmla="*/ 1357 w 8710"/>
              <a:gd name="T13" fmla="*/ 3444 h 3444"/>
              <a:gd name="T14" fmla="*/ 2037 w 8710"/>
              <a:gd name="T15" fmla="*/ 1115 h 3444"/>
              <a:gd name="T16" fmla="*/ 2602 w 8710"/>
              <a:gd name="T17" fmla="*/ 3444 h 3444"/>
              <a:gd name="T18" fmla="*/ 2037 w 8710"/>
              <a:gd name="T19" fmla="*/ 1115 h 3444"/>
              <a:gd name="T20" fmla="*/ 3281 w 8710"/>
              <a:gd name="T21" fmla="*/ 1252 h 3444"/>
              <a:gd name="T22" fmla="*/ 2715 w 8710"/>
              <a:gd name="T23" fmla="*/ 3444 h 3444"/>
              <a:gd name="T24" fmla="*/ 3395 w 8710"/>
              <a:gd name="T25" fmla="*/ 822 h 3444"/>
              <a:gd name="T26" fmla="*/ 3959 w 8710"/>
              <a:gd name="T27" fmla="*/ 3444 h 3444"/>
              <a:gd name="T28" fmla="*/ 3395 w 8710"/>
              <a:gd name="T29" fmla="*/ 822 h 3444"/>
              <a:gd name="T30" fmla="*/ 4639 w 8710"/>
              <a:gd name="T31" fmla="*/ 566 h 3444"/>
              <a:gd name="T32" fmla="*/ 4073 w 8710"/>
              <a:gd name="T33" fmla="*/ 3444 h 3444"/>
              <a:gd name="T34" fmla="*/ 4750 w 8710"/>
              <a:gd name="T35" fmla="*/ 626 h 3444"/>
              <a:gd name="T36" fmla="*/ 5317 w 8710"/>
              <a:gd name="T37" fmla="*/ 3444 h 3444"/>
              <a:gd name="T38" fmla="*/ 4750 w 8710"/>
              <a:gd name="T39" fmla="*/ 626 h 3444"/>
              <a:gd name="T40" fmla="*/ 5995 w 8710"/>
              <a:gd name="T41" fmla="*/ 391 h 3444"/>
              <a:gd name="T42" fmla="*/ 5430 w 8710"/>
              <a:gd name="T43" fmla="*/ 3444 h 3444"/>
              <a:gd name="T44" fmla="*/ 6108 w 8710"/>
              <a:gd name="T45" fmla="*/ 0 h 3444"/>
              <a:gd name="T46" fmla="*/ 6674 w 8710"/>
              <a:gd name="T47" fmla="*/ 3444 h 3444"/>
              <a:gd name="T48" fmla="*/ 6108 w 8710"/>
              <a:gd name="T49" fmla="*/ 0 h 3444"/>
              <a:gd name="T50" fmla="*/ 7352 w 8710"/>
              <a:gd name="T51" fmla="*/ 294 h 3444"/>
              <a:gd name="T52" fmla="*/ 6788 w 8710"/>
              <a:gd name="T53" fmla="*/ 3444 h 3444"/>
              <a:gd name="T54" fmla="*/ 7465 w 8710"/>
              <a:gd name="T55" fmla="*/ 215 h 3444"/>
              <a:gd name="T56" fmla="*/ 8032 w 8710"/>
              <a:gd name="T57" fmla="*/ 3444 h 3444"/>
              <a:gd name="T58" fmla="*/ 7465 w 8710"/>
              <a:gd name="T59" fmla="*/ 215 h 3444"/>
              <a:gd name="T60" fmla="*/ 8710 w 8710"/>
              <a:gd name="T61" fmla="*/ 79 h 3444"/>
              <a:gd name="T62" fmla="*/ 8145 w 8710"/>
              <a:gd name="T63" fmla="*/ 3444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710" h="3444">
                <a:moveTo>
                  <a:pt x="0" y="1839"/>
                </a:moveTo>
                <a:lnTo>
                  <a:pt x="566" y="1839"/>
                </a:lnTo>
                <a:lnTo>
                  <a:pt x="566" y="3444"/>
                </a:lnTo>
                <a:lnTo>
                  <a:pt x="0" y="3444"/>
                </a:lnTo>
                <a:lnTo>
                  <a:pt x="0" y="1839"/>
                </a:lnTo>
                <a:close/>
                <a:moveTo>
                  <a:pt x="680" y="1584"/>
                </a:moveTo>
                <a:lnTo>
                  <a:pt x="1244" y="1584"/>
                </a:lnTo>
                <a:lnTo>
                  <a:pt x="1244" y="3444"/>
                </a:lnTo>
                <a:lnTo>
                  <a:pt x="680" y="3444"/>
                </a:lnTo>
                <a:lnTo>
                  <a:pt x="680" y="1584"/>
                </a:lnTo>
                <a:close/>
                <a:moveTo>
                  <a:pt x="1357" y="1388"/>
                </a:moveTo>
                <a:lnTo>
                  <a:pt x="1924" y="1388"/>
                </a:lnTo>
                <a:lnTo>
                  <a:pt x="1924" y="3444"/>
                </a:lnTo>
                <a:lnTo>
                  <a:pt x="1357" y="3444"/>
                </a:lnTo>
                <a:lnTo>
                  <a:pt x="1357" y="1388"/>
                </a:lnTo>
                <a:close/>
                <a:moveTo>
                  <a:pt x="2037" y="1115"/>
                </a:moveTo>
                <a:lnTo>
                  <a:pt x="2602" y="1115"/>
                </a:lnTo>
                <a:lnTo>
                  <a:pt x="2602" y="3444"/>
                </a:lnTo>
                <a:lnTo>
                  <a:pt x="2037" y="3444"/>
                </a:lnTo>
                <a:lnTo>
                  <a:pt x="2037" y="1115"/>
                </a:lnTo>
                <a:close/>
                <a:moveTo>
                  <a:pt x="2715" y="1252"/>
                </a:moveTo>
                <a:lnTo>
                  <a:pt x="3281" y="1252"/>
                </a:lnTo>
                <a:lnTo>
                  <a:pt x="3281" y="3444"/>
                </a:lnTo>
                <a:lnTo>
                  <a:pt x="2715" y="3444"/>
                </a:lnTo>
                <a:lnTo>
                  <a:pt x="2715" y="1252"/>
                </a:lnTo>
                <a:close/>
                <a:moveTo>
                  <a:pt x="3395" y="822"/>
                </a:moveTo>
                <a:lnTo>
                  <a:pt x="3959" y="822"/>
                </a:lnTo>
                <a:lnTo>
                  <a:pt x="3959" y="3444"/>
                </a:lnTo>
                <a:lnTo>
                  <a:pt x="3395" y="3444"/>
                </a:lnTo>
                <a:lnTo>
                  <a:pt x="3395" y="822"/>
                </a:lnTo>
                <a:close/>
                <a:moveTo>
                  <a:pt x="4073" y="566"/>
                </a:moveTo>
                <a:lnTo>
                  <a:pt x="4639" y="566"/>
                </a:lnTo>
                <a:lnTo>
                  <a:pt x="4639" y="3444"/>
                </a:lnTo>
                <a:lnTo>
                  <a:pt x="4073" y="3444"/>
                </a:lnTo>
                <a:lnTo>
                  <a:pt x="4073" y="566"/>
                </a:lnTo>
                <a:close/>
                <a:moveTo>
                  <a:pt x="4750" y="626"/>
                </a:moveTo>
                <a:lnTo>
                  <a:pt x="5317" y="626"/>
                </a:lnTo>
                <a:lnTo>
                  <a:pt x="5317" y="3444"/>
                </a:lnTo>
                <a:lnTo>
                  <a:pt x="4750" y="3444"/>
                </a:lnTo>
                <a:lnTo>
                  <a:pt x="4750" y="626"/>
                </a:lnTo>
                <a:close/>
                <a:moveTo>
                  <a:pt x="5430" y="391"/>
                </a:moveTo>
                <a:lnTo>
                  <a:pt x="5995" y="391"/>
                </a:lnTo>
                <a:lnTo>
                  <a:pt x="5995" y="3444"/>
                </a:lnTo>
                <a:lnTo>
                  <a:pt x="5430" y="3444"/>
                </a:lnTo>
                <a:lnTo>
                  <a:pt x="5430" y="391"/>
                </a:lnTo>
                <a:close/>
                <a:moveTo>
                  <a:pt x="6108" y="0"/>
                </a:moveTo>
                <a:lnTo>
                  <a:pt x="6674" y="0"/>
                </a:lnTo>
                <a:lnTo>
                  <a:pt x="6674" y="3444"/>
                </a:lnTo>
                <a:lnTo>
                  <a:pt x="6108" y="3444"/>
                </a:lnTo>
                <a:lnTo>
                  <a:pt x="6108" y="0"/>
                </a:lnTo>
                <a:close/>
                <a:moveTo>
                  <a:pt x="6788" y="294"/>
                </a:moveTo>
                <a:lnTo>
                  <a:pt x="7352" y="294"/>
                </a:lnTo>
                <a:lnTo>
                  <a:pt x="7352" y="3444"/>
                </a:lnTo>
                <a:lnTo>
                  <a:pt x="6788" y="3444"/>
                </a:lnTo>
                <a:lnTo>
                  <a:pt x="6788" y="294"/>
                </a:lnTo>
                <a:close/>
                <a:moveTo>
                  <a:pt x="7465" y="215"/>
                </a:moveTo>
                <a:lnTo>
                  <a:pt x="8032" y="215"/>
                </a:lnTo>
                <a:lnTo>
                  <a:pt x="8032" y="3444"/>
                </a:lnTo>
                <a:lnTo>
                  <a:pt x="7465" y="3444"/>
                </a:lnTo>
                <a:lnTo>
                  <a:pt x="7465" y="215"/>
                </a:lnTo>
                <a:close/>
                <a:moveTo>
                  <a:pt x="8145" y="79"/>
                </a:moveTo>
                <a:lnTo>
                  <a:pt x="8710" y="79"/>
                </a:lnTo>
                <a:lnTo>
                  <a:pt x="8710" y="3444"/>
                </a:lnTo>
                <a:lnTo>
                  <a:pt x="8145" y="3444"/>
                </a:lnTo>
                <a:lnTo>
                  <a:pt x="8145" y="7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426593" y="1559644"/>
            <a:ext cx="6350" cy="3106737"/>
          </a:xfrm>
          <a:prstGeom prst="rect">
            <a:avLst/>
          </a:prstGeom>
          <a:solidFill>
            <a:srgbClr val="868686"/>
          </a:solidFill>
          <a:ln w="1">
            <a:solidFill>
              <a:srgbClr val="86868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1356743" y="1556469"/>
            <a:ext cx="73025" cy="3113087"/>
          </a:xfrm>
          <a:custGeom>
            <a:avLst/>
            <a:gdLst>
              <a:gd name="T0" fmla="*/ 0 w 92"/>
              <a:gd name="T1" fmla="*/ 3915 h 3922"/>
              <a:gd name="T2" fmla="*/ 92 w 92"/>
              <a:gd name="T3" fmla="*/ 3915 h 3922"/>
              <a:gd name="T4" fmla="*/ 92 w 92"/>
              <a:gd name="T5" fmla="*/ 3922 h 3922"/>
              <a:gd name="T6" fmla="*/ 0 w 92"/>
              <a:gd name="T7" fmla="*/ 3922 h 3922"/>
              <a:gd name="T8" fmla="*/ 0 w 92"/>
              <a:gd name="T9" fmla="*/ 3915 h 3922"/>
              <a:gd name="T10" fmla="*/ 0 w 92"/>
              <a:gd name="T11" fmla="*/ 2935 h 3922"/>
              <a:gd name="T12" fmla="*/ 92 w 92"/>
              <a:gd name="T13" fmla="*/ 2935 h 3922"/>
              <a:gd name="T14" fmla="*/ 92 w 92"/>
              <a:gd name="T15" fmla="*/ 2943 h 3922"/>
              <a:gd name="T16" fmla="*/ 0 w 92"/>
              <a:gd name="T17" fmla="*/ 2943 h 3922"/>
              <a:gd name="T18" fmla="*/ 0 w 92"/>
              <a:gd name="T19" fmla="*/ 2935 h 3922"/>
              <a:gd name="T20" fmla="*/ 0 w 92"/>
              <a:gd name="T21" fmla="*/ 1956 h 3922"/>
              <a:gd name="T22" fmla="*/ 92 w 92"/>
              <a:gd name="T23" fmla="*/ 1956 h 3922"/>
              <a:gd name="T24" fmla="*/ 92 w 92"/>
              <a:gd name="T25" fmla="*/ 1964 h 3922"/>
              <a:gd name="T26" fmla="*/ 0 w 92"/>
              <a:gd name="T27" fmla="*/ 1964 h 3922"/>
              <a:gd name="T28" fmla="*/ 0 w 92"/>
              <a:gd name="T29" fmla="*/ 1956 h 3922"/>
              <a:gd name="T30" fmla="*/ 0 w 92"/>
              <a:gd name="T31" fmla="*/ 979 h 3922"/>
              <a:gd name="T32" fmla="*/ 92 w 92"/>
              <a:gd name="T33" fmla="*/ 979 h 3922"/>
              <a:gd name="T34" fmla="*/ 92 w 92"/>
              <a:gd name="T35" fmla="*/ 986 h 3922"/>
              <a:gd name="T36" fmla="*/ 0 w 92"/>
              <a:gd name="T37" fmla="*/ 986 h 3922"/>
              <a:gd name="T38" fmla="*/ 0 w 92"/>
              <a:gd name="T39" fmla="*/ 979 h 3922"/>
              <a:gd name="T40" fmla="*/ 0 w 92"/>
              <a:gd name="T41" fmla="*/ 0 h 3922"/>
              <a:gd name="T42" fmla="*/ 92 w 92"/>
              <a:gd name="T43" fmla="*/ 0 h 3922"/>
              <a:gd name="T44" fmla="*/ 92 w 92"/>
              <a:gd name="T45" fmla="*/ 7 h 3922"/>
              <a:gd name="T46" fmla="*/ 0 w 92"/>
              <a:gd name="T47" fmla="*/ 7 h 3922"/>
              <a:gd name="T48" fmla="*/ 0 w 92"/>
              <a:gd name="T49" fmla="*/ 0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2" h="3922">
                <a:moveTo>
                  <a:pt x="0" y="3915"/>
                </a:moveTo>
                <a:lnTo>
                  <a:pt x="92" y="3915"/>
                </a:lnTo>
                <a:lnTo>
                  <a:pt x="92" y="3922"/>
                </a:lnTo>
                <a:lnTo>
                  <a:pt x="0" y="3922"/>
                </a:lnTo>
                <a:lnTo>
                  <a:pt x="0" y="3915"/>
                </a:lnTo>
                <a:close/>
                <a:moveTo>
                  <a:pt x="0" y="2935"/>
                </a:moveTo>
                <a:lnTo>
                  <a:pt x="92" y="2935"/>
                </a:lnTo>
                <a:lnTo>
                  <a:pt x="92" y="2943"/>
                </a:lnTo>
                <a:lnTo>
                  <a:pt x="0" y="2943"/>
                </a:lnTo>
                <a:lnTo>
                  <a:pt x="0" y="2935"/>
                </a:lnTo>
                <a:close/>
                <a:moveTo>
                  <a:pt x="0" y="1956"/>
                </a:moveTo>
                <a:lnTo>
                  <a:pt x="92" y="1956"/>
                </a:lnTo>
                <a:lnTo>
                  <a:pt x="92" y="1964"/>
                </a:lnTo>
                <a:lnTo>
                  <a:pt x="0" y="1964"/>
                </a:lnTo>
                <a:lnTo>
                  <a:pt x="0" y="1956"/>
                </a:lnTo>
                <a:close/>
                <a:moveTo>
                  <a:pt x="0" y="979"/>
                </a:moveTo>
                <a:lnTo>
                  <a:pt x="92" y="979"/>
                </a:lnTo>
                <a:lnTo>
                  <a:pt x="92" y="986"/>
                </a:lnTo>
                <a:lnTo>
                  <a:pt x="0" y="986"/>
                </a:lnTo>
                <a:lnTo>
                  <a:pt x="0" y="979"/>
                </a:lnTo>
                <a:close/>
                <a:moveTo>
                  <a:pt x="0" y="0"/>
                </a:moveTo>
                <a:lnTo>
                  <a:pt x="92" y="0"/>
                </a:lnTo>
                <a:lnTo>
                  <a:pt x="92" y="7"/>
                </a:lnTo>
                <a:lnTo>
                  <a:pt x="0" y="7"/>
                </a:lnTo>
                <a:lnTo>
                  <a:pt x="0" y="0"/>
                </a:lnTo>
                <a:close/>
              </a:path>
            </a:pathLst>
          </a:custGeom>
          <a:solidFill>
            <a:srgbClr val="868686"/>
          </a:solidFill>
          <a:ln w="1">
            <a:solidFill>
              <a:srgbClr val="868686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29768" y="4663206"/>
            <a:ext cx="7004050" cy="6350"/>
          </a:xfrm>
          <a:prstGeom prst="rect">
            <a:avLst/>
          </a:prstGeom>
          <a:solidFill>
            <a:srgbClr val="868686"/>
          </a:solidFill>
          <a:ln w="1">
            <a:solidFill>
              <a:srgbClr val="86868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1426593" y="4666381"/>
            <a:ext cx="7010400" cy="71437"/>
          </a:xfrm>
          <a:custGeom>
            <a:avLst/>
            <a:gdLst>
              <a:gd name="T0" fmla="*/ 8 w 8831"/>
              <a:gd name="T1" fmla="*/ 91 h 91"/>
              <a:gd name="T2" fmla="*/ 0 w 8831"/>
              <a:gd name="T3" fmla="*/ 0 h 91"/>
              <a:gd name="T4" fmla="*/ 686 w 8831"/>
              <a:gd name="T5" fmla="*/ 0 h 91"/>
              <a:gd name="T6" fmla="*/ 678 w 8831"/>
              <a:gd name="T7" fmla="*/ 91 h 91"/>
              <a:gd name="T8" fmla="*/ 686 w 8831"/>
              <a:gd name="T9" fmla="*/ 0 h 91"/>
              <a:gd name="T10" fmla="*/ 1366 w 8831"/>
              <a:gd name="T11" fmla="*/ 91 h 91"/>
              <a:gd name="T12" fmla="*/ 1358 w 8831"/>
              <a:gd name="T13" fmla="*/ 0 h 91"/>
              <a:gd name="T14" fmla="*/ 2043 w 8831"/>
              <a:gd name="T15" fmla="*/ 0 h 91"/>
              <a:gd name="T16" fmla="*/ 2036 w 8831"/>
              <a:gd name="T17" fmla="*/ 91 h 91"/>
              <a:gd name="T18" fmla="*/ 2043 w 8831"/>
              <a:gd name="T19" fmla="*/ 0 h 91"/>
              <a:gd name="T20" fmla="*/ 2723 w 8831"/>
              <a:gd name="T21" fmla="*/ 91 h 91"/>
              <a:gd name="T22" fmla="*/ 2715 w 8831"/>
              <a:gd name="T23" fmla="*/ 0 h 91"/>
              <a:gd name="T24" fmla="*/ 3401 w 8831"/>
              <a:gd name="T25" fmla="*/ 0 h 91"/>
              <a:gd name="T26" fmla="*/ 3393 w 8831"/>
              <a:gd name="T27" fmla="*/ 91 h 91"/>
              <a:gd name="T28" fmla="*/ 3401 w 8831"/>
              <a:gd name="T29" fmla="*/ 0 h 91"/>
              <a:gd name="T30" fmla="*/ 4081 w 8831"/>
              <a:gd name="T31" fmla="*/ 91 h 91"/>
              <a:gd name="T32" fmla="*/ 4073 w 8831"/>
              <a:gd name="T33" fmla="*/ 0 h 91"/>
              <a:gd name="T34" fmla="*/ 4758 w 8831"/>
              <a:gd name="T35" fmla="*/ 0 h 91"/>
              <a:gd name="T36" fmla="*/ 4751 w 8831"/>
              <a:gd name="T37" fmla="*/ 91 h 91"/>
              <a:gd name="T38" fmla="*/ 4758 w 8831"/>
              <a:gd name="T39" fmla="*/ 0 h 91"/>
              <a:gd name="T40" fmla="*/ 5436 w 8831"/>
              <a:gd name="T41" fmla="*/ 91 h 91"/>
              <a:gd name="T42" fmla="*/ 5429 w 8831"/>
              <a:gd name="T43" fmla="*/ 0 h 91"/>
              <a:gd name="T44" fmla="*/ 6116 w 8831"/>
              <a:gd name="T45" fmla="*/ 0 h 91"/>
              <a:gd name="T46" fmla="*/ 6108 w 8831"/>
              <a:gd name="T47" fmla="*/ 91 h 91"/>
              <a:gd name="T48" fmla="*/ 6116 w 8831"/>
              <a:gd name="T49" fmla="*/ 0 h 91"/>
              <a:gd name="T50" fmla="*/ 6794 w 8831"/>
              <a:gd name="T51" fmla="*/ 91 h 91"/>
              <a:gd name="T52" fmla="*/ 6786 w 8831"/>
              <a:gd name="T53" fmla="*/ 0 h 91"/>
              <a:gd name="T54" fmla="*/ 7474 w 8831"/>
              <a:gd name="T55" fmla="*/ 0 h 91"/>
              <a:gd name="T56" fmla="*/ 7466 w 8831"/>
              <a:gd name="T57" fmla="*/ 91 h 91"/>
              <a:gd name="T58" fmla="*/ 7474 w 8831"/>
              <a:gd name="T59" fmla="*/ 0 h 91"/>
              <a:gd name="T60" fmla="*/ 8151 w 8831"/>
              <a:gd name="T61" fmla="*/ 91 h 91"/>
              <a:gd name="T62" fmla="*/ 8144 w 8831"/>
              <a:gd name="T63" fmla="*/ 0 h 91"/>
              <a:gd name="T64" fmla="*/ 8831 w 8831"/>
              <a:gd name="T65" fmla="*/ 0 h 91"/>
              <a:gd name="T66" fmla="*/ 8823 w 8831"/>
              <a:gd name="T67" fmla="*/ 91 h 91"/>
              <a:gd name="T68" fmla="*/ 8831 w 8831"/>
              <a:gd name="T6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31" h="91">
                <a:moveTo>
                  <a:pt x="8" y="0"/>
                </a:moveTo>
                <a:lnTo>
                  <a:pt x="8" y="91"/>
                </a:lnTo>
                <a:lnTo>
                  <a:pt x="0" y="91"/>
                </a:lnTo>
                <a:lnTo>
                  <a:pt x="0" y="0"/>
                </a:lnTo>
                <a:lnTo>
                  <a:pt x="8" y="0"/>
                </a:lnTo>
                <a:close/>
                <a:moveTo>
                  <a:pt x="686" y="0"/>
                </a:moveTo>
                <a:lnTo>
                  <a:pt x="686" y="91"/>
                </a:lnTo>
                <a:lnTo>
                  <a:pt x="678" y="91"/>
                </a:lnTo>
                <a:lnTo>
                  <a:pt x="678" y="0"/>
                </a:lnTo>
                <a:lnTo>
                  <a:pt x="686" y="0"/>
                </a:lnTo>
                <a:close/>
                <a:moveTo>
                  <a:pt x="1366" y="0"/>
                </a:moveTo>
                <a:lnTo>
                  <a:pt x="1366" y="91"/>
                </a:lnTo>
                <a:lnTo>
                  <a:pt x="1358" y="91"/>
                </a:lnTo>
                <a:lnTo>
                  <a:pt x="1358" y="0"/>
                </a:lnTo>
                <a:lnTo>
                  <a:pt x="1366" y="0"/>
                </a:lnTo>
                <a:close/>
                <a:moveTo>
                  <a:pt x="2043" y="0"/>
                </a:moveTo>
                <a:lnTo>
                  <a:pt x="2043" y="91"/>
                </a:lnTo>
                <a:lnTo>
                  <a:pt x="2036" y="91"/>
                </a:lnTo>
                <a:lnTo>
                  <a:pt x="2036" y="0"/>
                </a:lnTo>
                <a:lnTo>
                  <a:pt x="2043" y="0"/>
                </a:lnTo>
                <a:close/>
                <a:moveTo>
                  <a:pt x="2723" y="0"/>
                </a:moveTo>
                <a:lnTo>
                  <a:pt x="2723" y="91"/>
                </a:lnTo>
                <a:lnTo>
                  <a:pt x="2715" y="91"/>
                </a:lnTo>
                <a:lnTo>
                  <a:pt x="2715" y="0"/>
                </a:lnTo>
                <a:lnTo>
                  <a:pt x="2723" y="0"/>
                </a:lnTo>
                <a:close/>
                <a:moveTo>
                  <a:pt x="3401" y="0"/>
                </a:moveTo>
                <a:lnTo>
                  <a:pt x="3401" y="91"/>
                </a:lnTo>
                <a:lnTo>
                  <a:pt x="3393" y="91"/>
                </a:lnTo>
                <a:lnTo>
                  <a:pt x="3393" y="0"/>
                </a:lnTo>
                <a:lnTo>
                  <a:pt x="3401" y="0"/>
                </a:lnTo>
                <a:close/>
                <a:moveTo>
                  <a:pt x="4081" y="0"/>
                </a:moveTo>
                <a:lnTo>
                  <a:pt x="4081" y="91"/>
                </a:lnTo>
                <a:lnTo>
                  <a:pt x="4073" y="91"/>
                </a:lnTo>
                <a:lnTo>
                  <a:pt x="4073" y="0"/>
                </a:lnTo>
                <a:lnTo>
                  <a:pt x="4081" y="0"/>
                </a:lnTo>
                <a:close/>
                <a:moveTo>
                  <a:pt x="4758" y="0"/>
                </a:moveTo>
                <a:lnTo>
                  <a:pt x="4758" y="91"/>
                </a:lnTo>
                <a:lnTo>
                  <a:pt x="4751" y="91"/>
                </a:lnTo>
                <a:lnTo>
                  <a:pt x="4751" y="0"/>
                </a:lnTo>
                <a:lnTo>
                  <a:pt x="4758" y="0"/>
                </a:lnTo>
                <a:close/>
                <a:moveTo>
                  <a:pt x="5436" y="0"/>
                </a:moveTo>
                <a:lnTo>
                  <a:pt x="5436" y="91"/>
                </a:lnTo>
                <a:lnTo>
                  <a:pt x="5429" y="91"/>
                </a:lnTo>
                <a:lnTo>
                  <a:pt x="5429" y="0"/>
                </a:lnTo>
                <a:lnTo>
                  <a:pt x="5436" y="0"/>
                </a:lnTo>
                <a:close/>
                <a:moveTo>
                  <a:pt x="6116" y="0"/>
                </a:moveTo>
                <a:lnTo>
                  <a:pt x="6116" y="91"/>
                </a:lnTo>
                <a:lnTo>
                  <a:pt x="6108" y="91"/>
                </a:lnTo>
                <a:lnTo>
                  <a:pt x="6108" y="0"/>
                </a:lnTo>
                <a:lnTo>
                  <a:pt x="6116" y="0"/>
                </a:lnTo>
                <a:close/>
                <a:moveTo>
                  <a:pt x="6794" y="0"/>
                </a:moveTo>
                <a:lnTo>
                  <a:pt x="6794" y="91"/>
                </a:lnTo>
                <a:lnTo>
                  <a:pt x="6786" y="91"/>
                </a:lnTo>
                <a:lnTo>
                  <a:pt x="6786" y="0"/>
                </a:lnTo>
                <a:lnTo>
                  <a:pt x="6794" y="0"/>
                </a:lnTo>
                <a:close/>
                <a:moveTo>
                  <a:pt x="7474" y="0"/>
                </a:moveTo>
                <a:lnTo>
                  <a:pt x="7474" y="91"/>
                </a:lnTo>
                <a:lnTo>
                  <a:pt x="7466" y="91"/>
                </a:lnTo>
                <a:lnTo>
                  <a:pt x="7466" y="0"/>
                </a:lnTo>
                <a:lnTo>
                  <a:pt x="7474" y="0"/>
                </a:lnTo>
                <a:close/>
                <a:moveTo>
                  <a:pt x="8151" y="0"/>
                </a:moveTo>
                <a:lnTo>
                  <a:pt x="8151" y="91"/>
                </a:lnTo>
                <a:lnTo>
                  <a:pt x="8144" y="91"/>
                </a:lnTo>
                <a:lnTo>
                  <a:pt x="8144" y="0"/>
                </a:lnTo>
                <a:lnTo>
                  <a:pt x="8151" y="0"/>
                </a:lnTo>
                <a:close/>
                <a:moveTo>
                  <a:pt x="8831" y="0"/>
                </a:moveTo>
                <a:lnTo>
                  <a:pt x="8831" y="91"/>
                </a:lnTo>
                <a:lnTo>
                  <a:pt x="8823" y="91"/>
                </a:lnTo>
                <a:lnTo>
                  <a:pt x="8823" y="0"/>
                </a:lnTo>
                <a:lnTo>
                  <a:pt x="8831" y="0"/>
                </a:lnTo>
                <a:close/>
              </a:path>
            </a:pathLst>
          </a:custGeom>
          <a:solidFill>
            <a:srgbClr val="868686"/>
          </a:solidFill>
          <a:ln w="1">
            <a:solidFill>
              <a:srgbClr val="868686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84932" y="4513684"/>
            <a:ext cx="774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in Tsd. 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101155" y="4515569"/>
            <a:ext cx="234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€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986855" y="3737694"/>
            <a:ext cx="3508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50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70968" y="2961406"/>
            <a:ext cx="466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100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70968" y="2185119"/>
            <a:ext cx="466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150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870968" y="1408831"/>
            <a:ext cx="466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467868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545780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2002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623693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2004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4700018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2006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776343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2008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854255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2010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932168" y="4812431"/>
            <a:ext cx="582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2012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5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accent1"/>
                </a:solidFill>
              </a:rPr>
              <a:t>Bilder im Hintergrund</a:t>
            </a:r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38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Entwicklung der Umsatzzahlen 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0419891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67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02947298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Diagramm und Bild im Hintergrund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805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2777216"/>
            <a:ext cx="8207372" cy="1426920"/>
          </a:xfrm>
          <a:effectLst/>
        </p:spPr>
        <p:txBody>
          <a:bodyPr/>
          <a:lstStyle/>
          <a:p>
            <a:r>
              <a:rPr lang="de-DE" sz="4400" dirty="0" smtClean="0">
                <a:solidFill>
                  <a:schemeClr val="accent1"/>
                </a:solidFill>
                <a:effectLst/>
              </a:rPr>
              <a:t>Datenreihe/Datenpunkt mit </a:t>
            </a:r>
            <a:r>
              <a:rPr lang="de-DE" sz="4400" dirty="0">
                <a:solidFill>
                  <a:schemeClr val="accent1"/>
                </a:solidFill>
                <a:effectLst/>
              </a:rPr>
              <a:t>Bildern</a:t>
            </a:r>
            <a:r>
              <a:rPr lang="de-DE" sz="4400" dirty="0" smtClean="0">
                <a:solidFill>
                  <a:schemeClr val="accent1"/>
                </a:solidFill>
                <a:effectLst/>
              </a:rPr>
              <a:t> füllen</a:t>
            </a:r>
            <a:endParaRPr lang="de-DE" sz="4400" dirty="0"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6428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82374383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Zahlen im Ländervergleich</a:t>
            </a:r>
            <a:endParaRPr lang="de-DE" dirty="0"/>
          </a:p>
        </p:txBody>
      </p:sp>
      <p:pic>
        <p:nvPicPr>
          <p:cNvPr id="7" name="Picture 4" descr="deutschl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4594" y="3145532"/>
            <a:ext cx="1995001" cy="1050000"/>
          </a:xfrm>
          <a:prstGeom prst="rect">
            <a:avLst/>
          </a:prstGeom>
          <a:noFill/>
          <a:ln w="635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43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48582056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Zahlen im </a:t>
            </a:r>
            <a:r>
              <a:rPr lang="de-DE" dirty="0" smtClean="0"/>
              <a:t>Ländervergleich</a:t>
            </a:r>
            <a:endParaRPr lang="de-DE" dirty="0"/>
          </a:p>
        </p:txBody>
      </p:sp>
      <p:pic>
        <p:nvPicPr>
          <p:cNvPr id="8" name="Picture 4" descr="deutschl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9062" y="1243538"/>
            <a:ext cx="1995001" cy="1050000"/>
          </a:xfrm>
          <a:prstGeom prst="rect">
            <a:avLst/>
          </a:prstGeom>
          <a:noFill/>
          <a:ln w="635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1" descr="europäische-un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6693" y="2682710"/>
            <a:ext cx="1992632" cy="1050000"/>
          </a:xfrm>
          <a:prstGeom prst="rect">
            <a:avLst/>
          </a:prstGeom>
          <a:noFill/>
          <a:ln w="635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5" descr="schweiz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9062" y="4166610"/>
            <a:ext cx="1999620" cy="1056000"/>
          </a:xfrm>
          <a:prstGeom prst="rect">
            <a:avLst/>
          </a:prstGeom>
          <a:noFill/>
          <a:ln w="127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67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80501317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Diagrammsäulen mit Bildern</a:t>
            </a:r>
            <a:endParaRPr lang="de-DE" dirty="0"/>
          </a:p>
        </p:txBody>
      </p:sp>
      <p:pic>
        <p:nvPicPr>
          <p:cNvPr id="8" name="Picture 4" descr="deutschl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9062" y="1243538"/>
            <a:ext cx="1995001" cy="1050000"/>
          </a:xfrm>
          <a:prstGeom prst="rect">
            <a:avLst/>
          </a:prstGeom>
          <a:noFill/>
          <a:ln w="635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1" descr="europäische-un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6693" y="2682710"/>
            <a:ext cx="1992632" cy="1050000"/>
          </a:xfrm>
          <a:prstGeom prst="rect">
            <a:avLst/>
          </a:prstGeom>
          <a:noFill/>
          <a:ln w="635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5" descr="schweiz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9062" y="4166610"/>
            <a:ext cx="1999620" cy="1056000"/>
          </a:xfrm>
          <a:prstGeom prst="rect">
            <a:avLst/>
          </a:prstGeom>
          <a:noFill/>
          <a:ln w="12700" algn="ctr">
            <a:solidFill>
              <a:srgbClr val="5F5F5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403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Inhaltsplatzhalt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83802322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Entwicklung Weinverkauf in Flaschen</a:t>
            </a:r>
            <a:endParaRPr lang="de-DE" dirty="0"/>
          </a:p>
        </p:txBody>
      </p:sp>
      <p:pic>
        <p:nvPicPr>
          <p:cNvPr id="9" name="Picture 3" descr="C:\Users\Maria\AppData\Local\Microsoft\Windows\Temporary Internet Files\Content.IE5\FS2QTFRK\MC900441742[1].pn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9" r="37865"/>
          <a:stretch/>
        </p:blipFill>
        <p:spPr bwMode="auto">
          <a:xfrm>
            <a:off x="-695167" y="2641476"/>
            <a:ext cx="555584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76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Beispiele in dieser Datei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395288" y="1921464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1</a:t>
            </a:r>
            <a:endParaRPr lang="de-DE" sz="2000" b="1" dirty="0"/>
          </a:p>
        </p:txBody>
      </p:sp>
      <p:sp>
        <p:nvSpPr>
          <p:cNvPr id="7" name="Rechteck 6"/>
          <p:cNvSpPr/>
          <p:nvPr/>
        </p:nvSpPr>
        <p:spPr>
          <a:xfrm>
            <a:off x="1075022" y="1921464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accent3">
                    <a:lumMod val="50000"/>
                  </a:schemeClr>
                </a:solidFill>
              </a:rPr>
              <a:t>Diagramme mit </a:t>
            </a:r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einem durchgehenden </a:t>
            </a:r>
            <a:r>
              <a:rPr lang="de-DE" sz="2000" dirty="0">
                <a:solidFill>
                  <a:schemeClr val="accent3">
                    <a:lumMod val="50000"/>
                  </a:schemeClr>
                </a:solidFill>
              </a:rPr>
              <a:t>Bild </a:t>
            </a:r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füllen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95288" y="2731554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2</a:t>
            </a:r>
            <a:endParaRPr lang="de-DE" sz="2000" b="1" dirty="0"/>
          </a:p>
        </p:txBody>
      </p:sp>
      <p:sp>
        <p:nvSpPr>
          <p:cNvPr id="9" name="Rechteck 8"/>
          <p:cNvSpPr/>
          <p:nvPr/>
        </p:nvSpPr>
        <p:spPr>
          <a:xfrm>
            <a:off x="1075022" y="2731554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Bilder im Diagrammhintergrund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95288" y="3541644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3</a:t>
            </a:r>
            <a:endParaRPr lang="de-DE" sz="2000" b="1" dirty="0"/>
          </a:p>
        </p:txBody>
      </p:sp>
      <p:sp>
        <p:nvSpPr>
          <p:cNvPr id="11" name="Rechteck 10"/>
          <p:cNvSpPr/>
          <p:nvPr/>
        </p:nvSpPr>
        <p:spPr>
          <a:xfrm>
            <a:off x="1075022" y="3541644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>
                <a:solidFill>
                  <a:schemeClr val="accent3">
                    <a:lumMod val="50000"/>
                  </a:schemeClr>
                </a:solidFill>
              </a:rPr>
              <a:t>Säulen mit Bildern </a:t>
            </a:r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füllen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2777216"/>
            <a:ext cx="8207372" cy="1426920"/>
          </a:xfrm>
        </p:spPr>
        <p:txBody>
          <a:bodyPr/>
          <a:lstStyle/>
          <a:p>
            <a:r>
              <a:rPr lang="de-DE" sz="4400" smtClean="0">
                <a:solidFill>
                  <a:schemeClr val="accent1"/>
                </a:solidFill>
                <a:effectLst/>
              </a:rPr>
              <a:t>Diagramm mit </a:t>
            </a:r>
            <a:r>
              <a:rPr lang="de-DE" sz="4400" dirty="0">
                <a:solidFill>
                  <a:schemeClr val="accent1"/>
                </a:solidFill>
                <a:effectLst/>
              </a:rPr>
              <a:t>einem durchgehenden Bild füllen </a:t>
            </a:r>
          </a:p>
        </p:txBody>
      </p:sp>
    </p:spTree>
    <p:extLst>
      <p:ext uri="{BB962C8B-B14F-4D97-AF65-F5344CB8AC3E}">
        <p14:creationId xmlns:p14="http://schemas.microsoft.com/office/powerpoint/2010/main" val="77724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78269392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fünf größten Orangenproduzenten weltweit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633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lanet-wissen.de/alltag_gesundheit/essen/zitrusfruechte/img/wf_zitrus_apfelsine_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4" b="98380" l="1556" r="96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9" r="2968"/>
          <a:stretch/>
        </p:blipFill>
        <p:spPr bwMode="auto">
          <a:xfrm>
            <a:off x="2945948" y="1777380"/>
            <a:ext cx="3210228" cy="325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Grafik freigestellt und zugeschnitten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634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fünf größten Orangenproduzenten weltweit</a:t>
            </a:r>
            <a:endParaRPr lang="de-DE" dirty="0"/>
          </a:p>
        </p:txBody>
      </p:sp>
      <p:sp>
        <p:nvSpPr>
          <p:cNvPr id="6" name="AutoShape 4"/>
          <p:cNvSpPr>
            <a:spLocks noChangeAspect="1" noChangeArrowheads="1" noTextEdit="1"/>
          </p:cNvSpPr>
          <p:nvPr/>
        </p:nvSpPr>
        <p:spPr bwMode="auto">
          <a:xfrm>
            <a:off x="498380" y="1491009"/>
            <a:ext cx="8207375" cy="3814763"/>
          </a:xfrm>
          <a:prstGeom prst="roundRect">
            <a:avLst>
              <a:gd name="adj" fmla="val 20329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23" name="Gruppieren 22"/>
          <p:cNvGrpSpPr/>
          <p:nvPr/>
        </p:nvGrpSpPr>
        <p:grpSpPr>
          <a:xfrm>
            <a:off x="3045460" y="1986536"/>
            <a:ext cx="3259858" cy="3319236"/>
            <a:chOff x="2977198" y="1669345"/>
            <a:chExt cx="3259858" cy="3319236"/>
          </a:xfrm>
          <a:blipFill>
            <a:blip r:embed="rId3"/>
            <a:stretch>
              <a:fillRect/>
            </a:stretch>
          </a:blip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 rot="153206">
              <a:off x="3417656" y="2712106"/>
              <a:ext cx="2819400" cy="2276475"/>
            </a:xfrm>
            <a:custGeom>
              <a:avLst/>
              <a:gdLst>
                <a:gd name="T0" fmla="*/ 0 w 3552"/>
                <a:gd name="T1" fmla="*/ 2158 h 2868"/>
                <a:gd name="T2" fmla="*/ 140 w 3552"/>
                <a:gd name="T3" fmla="*/ 2308 h 2868"/>
                <a:gd name="T4" fmla="*/ 294 w 3552"/>
                <a:gd name="T5" fmla="*/ 2440 h 2868"/>
                <a:gd name="T6" fmla="*/ 457 w 3552"/>
                <a:gd name="T7" fmla="*/ 2555 h 2868"/>
                <a:gd name="T8" fmla="*/ 628 w 3552"/>
                <a:gd name="T9" fmla="*/ 2653 h 2868"/>
                <a:gd name="T10" fmla="*/ 807 w 3552"/>
                <a:gd name="T11" fmla="*/ 2732 h 2868"/>
                <a:gd name="T12" fmla="*/ 991 w 3552"/>
                <a:gd name="T13" fmla="*/ 2793 h 2868"/>
                <a:gd name="T14" fmla="*/ 1181 w 3552"/>
                <a:gd name="T15" fmla="*/ 2838 h 2868"/>
                <a:gd name="T16" fmla="*/ 1373 w 3552"/>
                <a:gd name="T17" fmla="*/ 2863 h 2868"/>
                <a:gd name="T18" fmla="*/ 1565 w 3552"/>
                <a:gd name="T19" fmla="*/ 2868 h 2868"/>
                <a:gd name="T20" fmla="*/ 1759 w 3552"/>
                <a:gd name="T21" fmla="*/ 2857 h 2868"/>
                <a:gd name="T22" fmla="*/ 1951 w 3552"/>
                <a:gd name="T23" fmla="*/ 2826 h 2868"/>
                <a:gd name="T24" fmla="*/ 2141 w 3552"/>
                <a:gd name="T25" fmla="*/ 2776 h 2868"/>
                <a:gd name="T26" fmla="*/ 2326 w 3552"/>
                <a:gd name="T27" fmla="*/ 2707 h 2868"/>
                <a:gd name="T28" fmla="*/ 2506 w 3552"/>
                <a:gd name="T29" fmla="*/ 2621 h 2868"/>
                <a:gd name="T30" fmla="*/ 2677 w 3552"/>
                <a:gd name="T31" fmla="*/ 2515 h 2868"/>
                <a:gd name="T32" fmla="*/ 2842 w 3552"/>
                <a:gd name="T33" fmla="*/ 2388 h 2868"/>
                <a:gd name="T34" fmla="*/ 2965 w 3552"/>
                <a:gd name="T35" fmla="*/ 2275 h 2868"/>
                <a:gd name="T36" fmla="*/ 3078 w 3552"/>
                <a:gd name="T37" fmla="*/ 2150 h 2868"/>
                <a:gd name="T38" fmla="*/ 3180 w 3552"/>
                <a:gd name="T39" fmla="*/ 2020 h 2868"/>
                <a:gd name="T40" fmla="*/ 3268 w 3552"/>
                <a:gd name="T41" fmla="*/ 1883 h 2868"/>
                <a:gd name="T42" fmla="*/ 3345 w 3552"/>
                <a:gd name="T43" fmla="*/ 1739 h 2868"/>
                <a:gd name="T44" fmla="*/ 3412 w 3552"/>
                <a:gd name="T45" fmla="*/ 1591 h 2868"/>
                <a:gd name="T46" fmla="*/ 3464 w 3552"/>
                <a:gd name="T47" fmla="*/ 1440 h 2868"/>
                <a:gd name="T48" fmla="*/ 3504 w 3552"/>
                <a:gd name="T49" fmla="*/ 1282 h 2868"/>
                <a:gd name="T50" fmla="*/ 3533 w 3552"/>
                <a:gd name="T51" fmla="*/ 1123 h 2868"/>
                <a:gd name="T52" fmla="*/ 3549 w 3552"/>
                <a:gd name="T53" fmla="*/ 964 h 2868"/>
                <a:gd name="T54" fmla="*/ 3551 w 3552"/>
                <a:gd name="T55" fmla="*/ 800 h 2868"/>
                <a:gd name="T56" fmla="*/ 3541 w 3552"/>
                <a:gd name="T57" fmla="*/ 637 h 2868"/>
                <a:gd name="T58" fmla="*/ 3516 w 3552"/>
                <a:gd name="T59" fmla="*/ 476 h 2868"/>
                <a:gd name="T60" fmla="*/ 3480 w 3552"/>
                <a:gd name="T61" fmla="*/ 315 h 2868"/>
                <a:gd name="T62" fmla="*/ 3428 w 3552"/>
                <a:gd name="T63" fmla="*/ 157 h 2868"/>
                <a:gd name="T64" fmla="*/ 3362 w 3552"/>
                <a:gd name="T65" fmla="*/ 0 h 2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52" h="2868">
                  <a:moveTo>
                    <a:pt x="1536" y="852"/>
                  </a:moveTo>
                  <a:lnTo>
                    <a:pt x="0" y="2158"/>
                  </a:lnTo>
                  <a:lnTo>
                    <a:pt x="69" y="2235"/>
                  </a:lnTo>
                  <a:lnTo>
                    <a:pt x="140" y="2308"/>
                  </a:lnTo>
                  <a:lnTo>
                    <a:pt x="215" y="2377"/>
                  </a:lnTo>
                  <a:lnTo>
                    <a:pt x="294" y="2440"/>
                  </a:lnTo>
                  <a:lnTo>
                    <a:pt x="375" y="2502"/>
                  </a:lnTo>
                  <a:lnTo>
                    <a:pt x="457" y="2555"/>
                  </a:lnTo>
                  <a:lnTo>
                    <a:pt x="542" y="2607"/>
                  </a:lnTo>
                  <a:lnTo>
                    <a:pt x="628" y="2653"/>
                  </a:lnTo>
                  <a:lnTo>
                    <a:pt x="716" y="2696"/>
                  </a:lnTo>
                  <a:lnTo>
                    <a:pt x="807" y="2732"/>
                  </a:lnTo>
                  <a:lnTo>
                    <a:pt x="899" y="2765"/>
                  </a:lnTo>
                  <a:lnTo>
                    <a:pt x="991" y="2793"/>
                  </a:lnTo>
                  <a:lnTo>
                    <a:pt x="1085" y="2818"/>
                  </a:lnTo>
                  <a:lnTo>
                    <a:pt x="1181" y="2838"/>
                  </a:lnTo>
                  <a:lnTo>
                    <a:pt x="1277" y="2851"/>
                  </a:lnTo>
                  <a:lnTo>
                    <a:pt x="1373" y="2863"/>
                  </a:lnTo>
                  <a:lnTo>
                    <a:pt x="1469" y="2866"/>
                  </a:lnTo>
                  <a:lnTo>
                    <a:pt x="1565" y="2868"/>
                  </a:lnTo>
                  <a:lnTo>
                    <a:pt x="1663" y="2864"/>
                  </a:lnTo>
                  <a:lnTo>
                    <a:pt x="1759" y="2857"/>
                  </a:lnTo>
                  <a:lnTo>
                    <a:pt x="1855" y="2843"/>
                  </a:lnTo>
                  <a:lnTo>
                    <a:pt x="1951" y="2826"/>
                  </a:lnTo>
                  <a:lnTo>
                    <a:pt x="2047" y="2803"/>
                  </a:lnTo>
                  <a:lnTo>
                    <a:pt x="2141" y="2776"/>
                  </a:lnTo>
                  <a:lnTo>
                    <a:pt x="2233" y="2744"/>
                  </a:lnTo>
                  <a:lnTo>
                    <a:pt x="2326" y="2707"/>
                  </a:lnTo>
                  <a:lnTo>
                    <a:pt x="2416" y="2667"/>
                  </a:lnTo>
                  <a:lnTo>
                    <a:pt x="2506" y="2621"/>
                  </a:lnTo>
                  <a:lnTo>
                    <a:pt x="2592" y="2571"/>
                  </a:lnTo>
                  <a:lnTo>
                    <a:pt x="2677" y="2515"/>
                  </a:lnTo>
                  <a:lnTo>
                    <a:pt x="2761" y="2454"/>
                  </a:lnTo>
                  <a:lnTo>
                    <a:pt x="2842" y="2388"/>
                  </a:lnTo>
                  <a:lnTo>
                    <a:pt x="2905" y="2333"/>
                  </a:lnTo>
                  <a:lnTo>
                    <a:pt x="2965" y="2275"/>
                  </a:lnTo>
                  <a:lnTo>
                    <a:pt x="3023" y="2214"/>
                  </a:lnTo>
                  <a:lnTo>
                    <a:pt x="3078" y="2150"/>
                  </a:lnTo>
                  <a:lnTo>
                    <a:pt x="3130" y="2087"/>
                  </a:lnTo>
                  <a:lnTo>
                    <a:pt x="3180" y="2020"/>
                  </a:lnTo>
                  <a:lnTo>
                    <a:pt x="3226" y="1952"/>
                  </a:lnTo>
                  <a:lnTo>
                    <a:pt x="3268" y="1883"/>
                  </a:lnTo>
                  <a:lnTo>
                    <a:pt x="3309" y="1812"/>
                  </a:lnTo>
                  <a:lnTo>
                    <a:pt x="3345" y="1739"/>
                  </a:lnTo>
                  <a:lnTo>
                    <a:pt x="3380" y="1666"/>
                  </a:lnTo>
                  <a:lnTo>
                    <a:pt x="3412" y="1591"/>
                  </a:lnTo>
                  <a:lnTo>
                    <a:pt x="3439" y="1517"/>
                  </a:lnTo>
                  <a:lnTo>
                    <a:pt x="3464" y="1440"/>
                  </a:lnTo>
                  <a:lnTo>
                    <a:pt x="3487" y="1361"/>
                  </a:lnTo>
                  <a:lnTo>
                    <a:pt x="3504" y="1282"/>
                  </a:lnTo>
                  <a:lnTo>
                    <a:pt x="3522" y="1204"/>
                  </a:lnTo>
                  <a:lnTo>
                    <a:pt x="3533" y="1123"/>
                  </a:lnTo>
                  <a:lnTo>
                    <a:pt x="3543" y="1044"/>
                  </a:lnTo>
                  <a:lnTo>
                    <a:pt x="3549" y="964"/>
                  </a:lnTo>
                  <a:lnTo>
                    <a:pt x="3552" y="881"/>
                  </a:lnTo>
                  <a:lnTo>
                    <a:pt x="3551" y="800"/>
                  </a:lnTo>
                  <a:lnTo>
                    <a:pt x="3547" y="720"/>
                  </a:lnTo>
                  <a:lnTo>
                    <a:pt x="3541" y="637"/>
                  </a:lnTo>
                  <a:lnTo>
                    <a:pt x="3529" y="557"/>
                  </a:lnTo>
                  <a:lnTo>
                    <a:pt x="3516" y="476"/>
                  </a:lnTo>
                  <a:lnTo>
                    <a:pt x="3499" y="395"/>
                  </a:lnTo>
                  <a:lnTo>
                    <a:pt x="3480" y="315"/>
                  </a:lnTo>
                  <a:lnTo>
                    <a:pt x="3455" y="236"/>
                  </a:lnTo>
                  <a:lnTo>
                    <a:pt x="3428" y="157"/>
                  </a:lnTo>
                  <a:lnTo>
                    <a:pt x="3397" y="78"/>
                  </a:lnTo>
                  <a:lnTo>
                    <a:pt x="3362" y="0"/>
                  </a:lnTo>
                  <a:lnTo>
                    <a:pt x="1536" y="8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977198" y="1844144"/>
              <a:ext cx="1600200" cy="2492375"/>
            </a:xfrm>
            <a:custGeom>
              <a:avLst/>
              <a:gdLst>
                <a:gd name="T0" fmla="*/ 2016 w 2016"/>
                <a:gd name="T1" fmla="*/ 1833 h 3139"/>
                <a:gd name="T2" fmla="*/ 1175 w 2016"/>
                <a:gd name="T3" fmla="*/ 0 h 3139"/>
                <a:gd name="T4" fmla="*/ 1083 w 2016"/>
                <a:gd name="T5" fmla="*/ 46 h 3139"/>
                <a:gd name="T6" fmla="*/ 993 w 2016"/>
                <a:gd name="T7" fmla="*/ 96 h 3139"/>
                <a:gd name="T8" fmla="*/ 906 w 2016"/>
                <a:gd name="T9" fmla="*/ 149 h 3139"/>
                <a:gd name="T10" fmla="*/ 824 w 2016"/>
                <a:gd name="T11" fmla="*/ 207 h 3139"/>
                <a:gd name="T12" fmla="*/ 745 w 2016"/>
                <a:gd name="T13" fmla="*/ 268 h 3139"/>
                <a:gd name="T14" fmla="*/ 668 w 2016"/>
                <a:gd name="T15" fmla="*/ 332 h 3139"/>
                <a:gd name="T16" fmla="*/ 597 w 2016"/>
                <a:gd name="T17" fmla="*/ 401 h 3139"/>
                <a:gd name="T18" fmla="*/ 528 w 2016"/>
                <a:gd name="T19" fmla="*/ 472 h 3139"/>
                <a:gd name="T20" fmla="*/ 465 w 2016"/>
                <a:gd name="T21" fmla="*/ 545 h 3139"/>
                <a:gd name="T22" fmla="*/ 403 w 2016"/>
                <a:gd name="T23" fmla="*/ 622 h 3139"/>
                <a:gd name="T24" fmla="*/ 348 w 2016"/>
                <a:gd name="T25" fmla="*/ 700 h 3139"/>
                <a:gd name="T26" fmla="*/ 294 w 2016"/>
                <a:gd name="T27" fmla="*/ 783 h 3139"/>
                <a:gd name="T28" fmla="*/ 246 w 2016"/>
                <a:gd name="T29" fmla="*/ 867 h 3139"/>
                <a:gd name="T30" fmla="*/ 202 w 2016"/>
                <a:gd name="T31" fmla="*/ 954 h 3139"/>
                <a:gd name="T32" fmla="*/ 161 w 2016"/>
                <a:gd name="T33" fmla="*/ 1040 h 3139"/>
                <a:gd name="T34" fmla="*/ 127 w 2016"/>
                <a:gd name="T35" fmla="*/ 1130 h 3139"/>
                <a:gd name="T36" fmla="*/ 94 w 2016"/>
                <a:gd name="T37" fmla="*/ 1223 h 3139"/>
                <a:gd name="T38" fmla="*/ 67 w 2016"/>
                <a:gd name="T39" fmla="*/ 1315 h 3139"/>
                <a:gd name="T40" fmla="*/ 44 w 2016"/>
                <a:gd name="T41" fmla="*/ 1409 h 3139"/>
                <a:gd name="T42" fmla="*/ 27 w 2016"/>
                <a:gd name="T43" fmla="*/ 1505 h 3139"/>
                <a:gd name="T44" fmla="*/ 14 w 2016"/>
                <a:gd name="T45" fmla="*/ 1601 h 3139"/>
                <a:gd name="T46" fmla="*/ 4 w 2016"/>
                <a:gd name="T47" fmla="*/ 1699 h 3139"/>
                <a:gd name="T48" fmla="*/ 0 w 2016"/>
                <a:gd name="T49" fmla="*/ 1795 h 3139"/>
                <a:gd name="T50" fmla="*/ 0 w 2016"/>
                <a:gd name="T51" fmla="*/ 1893 h 3139"/>
                <a:gd name="T52" fmla="*/ 6 w 2016"/>
                <a:gd name="T53" fmla="*/ 1993 h 3139"/>
                <a:gd name="T54" fmla="*/ 16 w 2016"/>
                <a:gd name="T55" fmla="*/ 2091 h 3139"/>
                <a:gd name="T56" fmla="*/ 31 w 2016"/>
                <a:gd name="T57" fmla="*/ 2188 h 3139"/>
                <a:gd name="T58" fmla="*/ 50 w 2016"/>
                <a:gd name="T59" fmla="*/ 2286 h 3139"/>
                <a:gd name="T60" fmla="*/ 77 w 2016"/>
                <a:gd name="T61" fmla="*/ 2384 h 3139"/>
                <a:gd name="T62" fmla="*/ 106 w 2016"/>
                <a:gd name="T63" fmla="*/ 2480 h 3139"/>
                <a:gd name="T64" fmla="*/ 142 w 2016"/>
                <a:gd name="T65" fmla="*/ 2578 h 3139"/>
                <a:gd name="T66" fmla="*/ 183 w 2016"/>
                <a:gd name="T67" fmla="*/ 2672 h 3139"/>
                <a:gd name="T68" fmla="*/ 213 w 2016"/>
                <a:gd name="T69" fmla="*/ 2736 h 3139"/>
                <a:gd name="T70" fmla="*/ 244 w 2016"/>
                <a:gd name="T71" fmla="*/ 2797 h 3139"/>
                <a:gd name="T72" fmla="*/ 279 w 2016"/>
                <a:gd name="T73" fmla="*/ 2857 h 3139"/>
                <a:gd name="T74" fmla="*/ 315 w 2016"/>
                <a:gd name="T75" fmla="*/ 2916 h 3139"/>
                <a:gd name="T76" fmla="*/ 353 w 2016"/>
                <a:gd name="T77" fmla="*/ 2974 h 3139"/>
                <a:gd name="T78" fmla="*/ 394 w 2016"/>
                <a:gd name="T79" fmla="*/ 3029 h 3139"/>
                <a:gd name="T80" fmla="*/ 436 w 2016"/>
                <a:gd name="T81" fmla="*/ 3085 h 3139"/>
                <a:gd name="T82" fmla="*/ 480 w 2016"/>
                <a:gd name="T83" fmla="*/ 3139 h 3139"/>
                <a:gd name="T84" fmla="*/ 2016 w 2016"/>
                <a:gd name="T85" fmla="*/ 1833 h 3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6" h="3139">
                  <a:moveTo>
                    <a:pt x="2016" y="1833"/>
                  </a:moveTo>
                  <a:lnTo>
                    <a:pt x="1175" y="0"/>
                  </a:lnTo>
                  <a:lnTo>
                    <a:pt x="1083" y="46"/>
                  </a:lnTo>
                  <a:lnTo>
                    <a:pt x="993" y="96"/>
                  </a:lnTo>
                  <a:lnTo>
                    <a:pt x="906" y="149"/>
                  </a:lnTo>
                  <a:lnTo>
                    <a:pt x="824" y="207"/>
                  </a:lnTo>
                  <a:lnTo>
                    <a:pt x="745" y="268"/>
                  </a:lnTo>
                  <a:lnTo>
                    <a:pt x="668" y="332"/>
                  </a:lnTo>
                  <a:lnTo>
                    <a:pt x="597" y="401"/>
                  </a:lnTo>
                  <a:lnTo>
                    <a:pt x="528" y="472"/>
                  </a:lnTo>
                  <a:lnTo>
                    <a:pt x="465" y="545"/>
                  </a:lnTo>
                  <a:lnTo>
                    <a:pt x="403" y="622"/>
                  </a:lnTo>
                  <a:lnTo>
                    <a:pt x="348" y="700"/>
                  </a:lnTo>
                  <a:lnTo>
                    <a:pt x="294" y="783"/>
                  </a:lnTo>
                  <a:lnTo>
                    <a:pt x="246" y="867"/>
                  </a:lnTo>
                  <a:lnTo>
                    <a:pt x="202" y="954"/>
                  </a:lnTo>
                  <a:lnTo>
                    <a:pt x="161" y="1040"/>
                  </a:lnTo>
                  <a:lnTo>
                    <a:pt x="127" y="1130"/>
                  </a:lnTo>
                  <a:lnTo>
                    <a:pt x="94" y="1223"/>
                  </a:lnTo>
                  <a:lnTo>
                    <a:pt x="67" y="1315"/>
                  </a:lnTo>
                  <a:lnTo>
                    <a:pt x="44" y="1409"/>
                  </a:lnTo>
                  <a:lnTo>
                    <a:pt x="27" y="1505"/>
                  </a:lnTo>
                  <a:lnTo>
                    <a:pt x="14" y="1601"/>
                  </a:lnTo>
                  <a:lnTo>
                    <a:pt x="4" y="1699"/>
                  </a:lnTo>
                  <a:lnTo>
                    <a:pt x="0" y="1795"/>
                  </a:lnTo>
                  <a:lnTo>
                    <a:pt x="0" y="1893"/>
                  </a:lnTo>
                  <a:lnTo>
                    <a:pt x="6" y="1993"/>
                  </a:lnTo>
                  <a:lnTo>
                    <a:pt x="16" y="2091"/>
                  </a:lnTo>
                  <a:lnTo>
                    <a:pt x="31" y="2188"/>
                  </a:lnTo>
                  <a:lnTo>
                    <a:pt x="50" y="2286"/>
                  </a:lnTo>
                  <a:lnTo>
                    <a:pt x="77" y="2384"/>
                  </a:lnTo>
                  <a:lnTo>
                    <a:pt x="106" y="2480"/>
                  </a:lnTo>
                  <a:lnTo>
                    <a:pt x="142" y="2578"/>
                  </a:lnTo>
                  <a:lnTo>
                    <a:pt x="183" y="2672"/>
                  </a:lnTo>
                  <a:lnTo>
                    <a:pt x="213" y="2736"/>
                  </a:lnTo>
                  <a:lnTo>
                    <a:pt x="244" y="2797"/>
                  </a:lnTo>
                  <a:lnTo>
                    <a:pt x="279" y="2857"/>
                  </a:lnTo>
                  <a:lnTo>
                    <a:pt x="315" y="2916"/>
                  </a:lnTo>
                  <a:lnTo>
                    <a:pt x="353" y="2974"/>
                  </a:lnTo>
                  <a:lnTo>
                    <a:pt x="394" y="3029"/>
                  </a:lnTo>
                  <a:lnTo>
                    <a:pt x="436" y="3085"/>
                  </a:lnTo>
                  <a:lnTo>
                    <a:pt x="480" y="3139"/>
                  </a:lnTo>
                  <a:lnTo>
                    <a:pt x="2016" y="18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64623" y="1669345"/>
              <a:ext cx="976313" cy="1600200"/>
            </a:xfrm>
            <a:custGeom>
              <a:avLst/>
              <a:gdLst>
                <a:gd name="T0" fmla="*/ 841 w 1231"/>
                <a:gd name="T1" fmla="*/ 2016 h 2016"/>
                <a:gd name="T2" fmla="*/ 1231 w 1231"/>
                <a:gd name="T3" fmla="*/ 39 h 2016"/>
                <a:gd name="T4" fmla="*/ 1154 w 1231"/>
                <a:gd name="T5" fmla="*/ 25 h 2016"/>
                <a:gd name="T6" fmla="*/ 1076 w 1231"/>
                <a:gd name="T7" fmla="*/ 14 h 2016"/>
                <a:gd name="T8" fmla="*/ 997 w 1231"/>
                <a:gd name="T9" fmla="*/ 6 h 2016"/>
                <a:gd name="T10" fmla="*/ 918 w 1231"/>
                <a:gd name="T11" fmla="*/ 2 h 2016"/>
                <a:gd name="T12" fmla="*/ 839 w 1231"/>
                <a:gd name="T13" fmla="*/ 0 h 2016"/>
                <a:gd name="T14" fmla="*/ 761 w 1231"/>
                <a:gd name="T15" fmla="*/ 2 h 2016"/>
                <a:gd name="T16" fmla="*/ 684 w 1231"/>
                <a:gd name="T17" fmla="*/ 6 h 2016"/>
                <a:gd name="T18" fmla="*/ 605 w 1231"/>
                <a:gd name="T19" fmla="*/ 14 h 2016"/>
                <a:gd name="T20" fmla="*/ 526 w 1231"/>
                <a:gd name="T21" fmla="*/ 25 h 2016"/>
                <a:gd name="T22" fmla="*/ 450 w 1231"/>
                <a:gd name="T23" fmla="*/ 39 h 2016"/>
                <a:gd name="T24" fmla="*/ 373 w 1231"/>
                <a:gd name="T25" fmla="*/ 56 h 2016"/>
                <a:gd name="T26" fmla="*/ 298 w 1231"/>
                <a:gd name="T27" fmla="*/ 75 h 2016"/>
                <a:gd name="T28" fmla="*/ 221 w 1231"/>
                <a:gd name="T29" fmla="*/ 98 h 2016"/>
                <a:gd name="T30" fmla="*/ 148 w 1231"/>
                <a:gd name="T31" fmla="*/ 123 h 2016"/>
                <a:gd name="T32" fmla="*/ 73 w 1231"/>
                <a:gd name="T33" fmla="*/ 152 h 2016"/>
                <a:gd name="T34" fmla="*/ 0 w 1231"/>
                <a:gd name="T35" fmla="*/ 183 h 2016"/>
                <a:gd name="T36" fmla="*/ 841 w 1231"/>
                <a:gd name="T37" fmla="*/ 2016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1" h="2016">
                  <a:moveTo>
                    <a:pt x="841" y="2016"/>
                  </a:moveTo>
                  <a:lnTo>
                    <a:pt x="1231" y="39"/>
                  </a:lnTo>
                  <a:lnTo>
                    <a:pt x="1154" y="25"/>
                  </a:lnTo>
                  <a:lnTo>
                    <a:pt x="1076" y="14"/>
                  </a:lnTo>
                  <a:lnTo>
                    <a:pt x="997" y="6"/>
                  </a:lnTo>
                  <a:lnTo>
                    <a:pt x="918" y="2"/>
                  </a:lnTo>
                  <a:lnTo>
                    <a:pt x="839" y="0"/>
                  </a:lnTo>
                  <a:lnTo>
                    <a:pt x="761" y="2"/>
                  </a:lnTo>
                  <a:lnTo>
                    <a:pt x="684" y="6"/>
                  </a:lnTo>
                  <a:lnTo>
                    <a:pt x="605" y="14"/>
                  </a:lnTo>
                  <a:lnTo>
                    <a:pt x="526" y="25"/>
                  </a:lnTo>
                  <a:lnTo>
                    <a:pt x="450" y="39"/>
                  </a:lnTo>
                  <a:lnTo>
                    <a:pt x="373" y="56"/>
                  </a:lnTo>
                  <a:lnTo>
                    <a:pt x="298" y="75"/>
                  </a:lnTo>
                  <a:lnTo>
                    <a:pt x="221" y="98"/>
                  </a:lnTo>
                  <a:lnTo>
                    <a:pt x="148" y="123"/>
                  </a:lnTo>
                  <a:lnTo>
                    <a:pt x="73" y="152"/>
                  </a:lnTo>
                  <a:lnTo>
                    <a:pt x="0" y="183"/>
                  </a:lnTo>
                  <a:lnTo>
                    <a:pt x="841" y="20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686300" y="1738628"/>
              <a:ext cx="1003300" cy="1570038"/>
            </a:xfrm>
            <a:custGeom>
              <a:avLst/>
              <a:gdLst>
                <a:gd name="T0" fmla="*/ 0 w 1264"/>
                <a:gd name="T1" fmla="*/ 1977 h 1977"/>
                <a:gd name="T2" fmla="*/ 1264 w 1264"/>
                <a:gd name="T3" fmla="*/ 407 h 1977"/>
                <a:gd name="T4" fmla="*/ 1168 w 1264"/>
                <a:gd name="T5" fmla="*/ 334 h 1977"/>
                <a:gd name="T6" fmla="*/ 1066 w 1264"/>
                <a:gd name="T7" fmla="*/ 266 h 1977"/>
                <a:gd name="T8" fmla="*/ 960 w 1264"/>
                <a:gd name="T9" fmla="*/ 205 h 1977"/>
                <a:gd name="T10" fmla="*/ 853 w 1264"/>
                <a:gd name="T11" fmla="*/ 151 h 1977"/>
                <a:gd name="T12" fmla="*/ 742 w 1264"/>
                <a:gd name="T13" fmla="*/ 103 h 1977"/>
                <a:gd name="T14" fmla="*/ 626 w 1264"/>
                <a:gd name="T15" fmla="*/ 61 h 1977"/>
                <a:gd name="T16" fmla="*/ 509 w 1264"/>
                <a:gd name="T17" fmla="*/ 26 h 1977"/>
                <a:gd name="T18" fmla="*/ 390 w 1264"/>
                <a:gd name="T19" fmla="*/ 0 h 1977"/>
                <a:gd name="T20" fmla="*/ 0 w 1264"/>
                <a:gd name="T21" fmla="*/ 1977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4" h="1977">
                  <a:moveTo>
                    <a:pt x="0" y="1977"/>
                  </a:moveTo>
                  <a:lnTo>
                    <a:pt x="1264" y="407"/>
                  </a:lnTo>
                  <a:lnTo>
                    <a:pt x="1168" y="334"/>
                  </a:lnTo>
                  <a:lnTo>
                    <a:pt x="1066" y="266"/>
                  </a:lnTo>
                  <a:lnTo>
                    <a:pt x="960" y="205"/>
                  </a:lnTo>
                  <a:lnTo>
                    <a:pt x="853" y="151"/>
                  </a:lnTo>
                  <a:lnTo>
                    <a:pt x="742" y="103"/>
                  </a:lnTo>
                  <a:lnTo>
                    <a:pt x="626" y="61"/>
                  </a:lnTo>
                  <a:lnTo>
                    <a:pt x="509" y="26"/>
                  </a:lnTo>
                  <a:lnTo>
                    <a:pt x="390" y="0"/>
                  </a:lnTo>
                  <a:lnTo>
                    <a:pt x="0" y="19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33925" y="2083062"/>
              <a:ext cx="1449388" cy="1246188"/>
            </a:xfrm>
            <a:custGeom>
              <a:avLst/>
              <a:gdLst>
                <a:gd name="T0" fmla="*/ 0 w 1826"/>
                <a:gd name="T1" fmla="*/ 1570 h 1570"/>
                <a:gd name="T2" fmla="*/ 1826 w 1826"/>
                <a:gd name="T3" fmla="*/ 718 h 1570"/>
                <a:gd name="T4" fmla="*/ 1775 w 1826"/>
                <a:gd name="T5" fmla="*/ 616 h 1570"/>
                <a:gd name="T6" fmla="*/ 1719 w 1826"/>
                <a:gd name="T7" fmla="*/ 516 h 1570"/>
                <a:gd name="T8" fmla="*/ 1655 w 1826"/>
                <a:gd name="T9" fmla="*/ 420 h 1570"/>
                <a:gd name="T10" fmla="*/ 1586 w 1826"/>
                <a:gd name="T11" fmla="*/ 328 h 1570"/>
                <a:gd name="T12" fmla="*/ 1513 w 1826"/>
                <a:gd name="T13" fmla="*/ 240 h 1570"/>
                <a:gd name="T14" fmla="*/ 1435 w 1826"/>
                <a:gd name="T15" fmla="*/ 155 h 1570"/>
                <a:gd name="T16" fmla="*/ 1352 w 1826"/>
                <a:gd name="T17" fmla="*/ 74 h 1570"/>
                <a:gd name="T18" fmla="*/ 1264 w 1826"/>
                <a:gd name="T19" fmla="*/ 0 h 1570"/>
                <a:gd name="T20" fmla="*/ 0 w 1826"/>
                <a:gd name="T21" fmla="*/ 157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6" h="1570">
                  <a:moveTo>
                    <a:pt x="0" y="1570"/>
                  </a:moveTo>
                  <a:lnTo>
                    <a:pt x="1826" y="718"/>
                  </a:lnTo>
                  <a:lnTo>
                    <a:pt x="1775" y="616"/>
                  </a:lnTo>
                  <a:lnTo>
                    <a:pt x="1719" y="516"/>
                  </a:lnTo>
                  <a:lnTo>
                    <a:pt x="1655" y="420"/>
                  </a:lnTo>
                  <a:lnTo>
                    <a:pt x="1586" y="328"/>
                  </a:lnTo>
                  <a:lnTo>
                    <a:pt x="1513" y="240"/>
                  </a:lnTo>
                  <a:lnTo>
                    <a:pt x="1435" y="155"/>
                  </a:lnTo>
                  <a:lnTo>
                    <a:pt x="1352" y="74"/>
                  </a:lnTo>
                  <a:lnTo>
                    <a:pt x="1264" y="0"/>
                  </a:lnTo>
                  <a:lnTo>
                    <a:pt x="0" y="1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4724574" y="1669345"/>
              <a:ext cx="1003300" cy="1570038"/>
            </a:xfrm>
            <a:custGeom>
              <a:avLst/>
              <a:gdLst>
                <a:gd name="T0" fmla="*/ 0 w 1264"/>
                <a:gd name="T1" fmla="*/ 1977 h 1977"/>
                <a:gd name="T2" fmla="*/ 1264 w 1264"/>
                <a:gd name="T3" fmla="*/ 407 h 1977"/>
                <a:gd name="T4" fmla="*/ 1168 w 1264"/>
                <a:gd name="T5" fmla="*/ 334 h 1977"/>
                <a:gd name="T6" fmla="*/ 1066 w 1264"/>
                <a:gd name="T7" fmla="*/ 266 h 1977"/>
                <a:gd name="T8" fmla="*/ 960 w 1264"/>
                <a:gd name="T9" fmla="*/ 205 h 1977"/>
                <a:gd name="T10" fmla="*/ 853 w 1264"/>
                <a:gd name="T11" fmla="*/ 151 h 1977"/>
                <a:gd name="T12" fmla="*/ 742 w 1264"/>
                <a:gd name="T13" fmla="*/ 103 h 1977"/>
                <a:gd name="T14" fmla="*/ 626 w 1264"/>
                <a:gd name="T15" fmla="*/ 61 h 1977"/>
                <a:gd name="T16" fmla="*/ 509 w 1264"/>
                <a:gd name="T17" fmla="*/ 26 h 1977"/>
                <a:gd name="T18" fmla="*/ 390 w 1264"/>
                <a:gd name="T19" fmla="*/ 0 h 1977"/>
                <a:gd name="T20" fmla="*/ 0 w 1264"/>
                <a:gd name="T21" fmla="*/ 1977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4" h="1977">
                  <a:moveTo>
                    <a:pt x="0" y="1977"/>
                  </a:moveTo>
                  <a:lnTo>
                    <a:pt x="1264" y="407"/>
                  </a:lnTo>
                  <a:lnTo>
                    <a:pt x="1168" y="334"/>
                  </a:lnTo>
                  <a:lnTo>
                    <a:pt x="1066" y="266"/>
                  </a:lnTo>
                  <a:lnTo>
                    <a:pt x="960" y="205"/>
                  </a:lnTo>
                  <a:lnTo>
                    <a:pt x="853" y="151"/>
                  </a:lnTo>
                  <a:lnTo>
                    <a:pt x="742" y="103"/>
                  </a:lnTo>
                  <a:lnTo>
                    <a:pt x="626" y="61"/>
                  </a:lnTo>
                  <a:lnTo>
                    <a:pt x="509" y="26"/>
                  </a:lnTo>
                  <a:lnTo>
                    <a:pt x="390" y="0"/>
                  </a:lnTo>
                  <a:lnTo>
                    <a:pt x="0" y="19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240463" y="4248845"/>
            <a:ext cx="9128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Brasilien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437313" y="4593385"/>
            <a:ext cx="514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46%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76513" y="3023347"/>
            <a:ext cx="5032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USA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571750" y="3302747"/>
            <a:ext cx="514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29%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030663" y="1482480"/>
            <a:ext cx="803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Mexiko</a:t>
            </a:r>
            <a:endParaRPr kumimoji="0" lang="de-D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171950" y="1760292"/>
            <a:ext cx="514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10%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03850" y="1642222"/>
            <a:ext cx="7048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Indien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557838" y="1921622"/>
            <a:ext cx="398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8%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019800" y="2189910"/>
            <a:ext cx="8604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Spanien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251575" y="2467722"/>
            <a:ext cx="398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7%</a:t>
            </a: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0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spect="1" noChangeArrowheads="1" noTextEdit="1"/>
          </p:cNvSpPr>
          <p:nvPr/>
        </p:nvSpPr>
        <p:spPr bwMode="auto">
          <a:xfrm>
            <a:off x="498380" y="1489348"/>
            <a:ext cx="8207375" cy="3814763"/>
          </a:xfrm>
          <a:prstGeom prst="roundRect">
            <a:avLst>
              <a:gd name="adj" fmla="val 20329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6029064"/>
              </p:ext>
            </p:extLst>
          </p:nvPr>
        </p:nvGraphicFramePr>
        <p:xfrm>
          <a:off x="498380" y="1489348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smtClean="0"/>
              <a:t>fünf </a:t>
            </a:r>
            <a:r>
              <a:rPr lang="de-DE" dirty="0"/>
              <a:t>größten Orangenproduzenten weltweit</a:t>
            </a:r>
          </a:p>
        </p:txBody>
      </p:sp>
    </p:spTree>
    <p:extLst>
      <p:ext uri="{BB962C8B-B14F-4D97-AF65-F5344CB8AC3E}">
        <p14:creationId xmlns:p14="http://schemas.microsoft.com/office/powerpoint/2010/main" val="145649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/>
              <a:t>Entwicklung des weltweiten Umsatzes von Produkt X</a:t>
            </a:r>
            <a:endParaRPr lang="de-DE" sz="2800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54418910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684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smtClean="0"/>
              <a:t>Entwicklung des weltweiten Umsatzes von Produkt X</a:t>
            </a:r>
            <a:endParaRPr lang="de-DE" sz="2800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468315" y="1346201"/>
            <a:ext cx="8207380" cy="3813176"/>
            <a:chOff x="295" y="848"/>
            <a:chExt cx="5170" cy="2402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4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5" y="848"/>
              <a:ext cx="5170" cy="24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994" y="1211"/>
              <a:ext cx="4355" cy="1721"/>
            </a:xfrm>
            <a:custGeom>
              <a:avLst/>
              <a:gdLst>
                <a:gd name="T0" fmla="*/ 566 w 8710"/>
                <a:gd name="T1" fmla="*/ 1839 h 3444"/>
                <a:gd name="T2" fmla="*/ 0 w 8710"/>
                <a:gd name="T3" fmla="*/ 3444 h 3444"/>
                <a:gd name="T4" fmla="*/ 680 w 8710"/>
                <a:gd name="T5" fmla="*/ 1584 h 3444"/>
                <a:gd name="T6" fmla="*/ 1244 w 8710"/>
                <a:gd name="T7" fmla="*/ 3444 h 3444"/>
                <a:gd name="T8" fmla="*/ 680 w 8710"/>
                <a:gd name="T9" fmla="*/ 1584 h 3444"/>
                <a:gd name="T10" fmla="*/ 1924 w 8710"/>
                <a:gd name="T11" fmla="*/ 1388 h 3444"/>
                <a:gd name="T12" fmla="*/ 1357 w 8710"/>
                <a:gd name="T13" fmla="*/ 3444 h 3444"/>
                <a:gd name="T14" fmla="*/ 2037 w 8710"/>
                <a:gd name="T15" fmla="*/ 1116 h 3444"/>
                <a:gd name="T16" fmla="*/ 2602 w 8710"/>
                <a:gd name="T17" fmla="*/ 3444 h 3444"/>
                <a:gd name="T18" fmla="*/ 2037 w 8710"/>
                <a:gd name="T19" fmla="*/ 1116 h 3444"/>
                <a:gd name="T20" fmla="*/ 3281 w 8710"/>
                <a:gd name="T21" fmla="*/ 1252 h 3444"/>
                <a:gd name="T22" fmla="*/ 2715 w 8710"/>
                <a:gd name="T23" fmla="*/ 3444 h 3444"/>
                <a:gd name="T24" fmla="*/ 3395 w 8710"/>
                <a:gd name="T25" fmla="*/ 822 h 3444"/>
                <a:gd name="T26" fmla="*/ 3959 w 8710"/>
                <a:gd name="T27" fmla="*/ 3444 h 3444"/>
                <a:gd name="T28" fmla="*/ 3395 w 8710"/>
                <a:gd name="T29" fmla="*/ 822 h 3444"/>
                <a:gd name="T30" fmla="*/ 4639 w 8710"/>
                <a:gd name="T31" fmla="*/ 567 h 3444"/>
                <a:gd name="T32" fmla="*/ 4073 w 8710"/>
                <a:gd name="T33" fmla="*/ 3444 h 3444"/>
                <a:gd name="T34" fmla="*/ 4750 w 8710"/>
                <a:gd name="T35" fmla="*/ 626 h 3444"/>
                <a:gd name="T36" fmla="*/ 5317 w 8710"/>
                <a:gd name="T37" fmla="*/ 3444 h 3444"/>
                <a:gd name="T38" fmla="*/ 4750 w 8710"/>
                <a:gd name="T39" fmla="*/ 626 h 3444"/>
                <a:gd name="T40" fmla="*/ 5995 w 8710"/>
                <a:gd name="T41" fmla="*/ 392 h 3444"/>
                <a:gd name="T42" fmla="*/ 5430 w 8710"/>
                <a:gd name="T43" fmla="*/ 3444 h 3444"/>
                <a:gd name="T44" fmla="*/ 6108 w 8710"/>
                <a:gd name="T45" fmla="*/ 0 h 3444"/>
                <a:gd name="T46" fmla="*/ 6674 w 8710"/>
                <a:gd name="T47" fmla="*/ 3444 h 3444"/>
                <a:gd name="T48" fmla="*/ 6108 w 8710"/>
                <a:gd name="T49" fmla="*/ 0 h 3444"/>
                <a:gd name="T50" fmla="*/ 7352 w 8710"/>
                <a:gd name="T51" fmla="*/ 294 h 3444"/>
                <a:gd name="T52" fmla="*/ 6788 w 8710"/>
                <a:gd name="T53" fmla="*/ 3444 h 3444"/>
                <a:gd name="T54" fmla="*/ 7465 w 8710"/>
                <a:gd name="T55" fmla="*/ 215 h 3444"/>
                <a:gd name="T56" fmla="*/ 8032 w 8710"/>
                <a:gd name="T57" fmla="*/ 3444 h 3444"/>
                <a:gd name="T58" fmla="*/ 7465 w 8710"/>
                <a:gd name="T59" fmla="*/ 215 h 3444"/>
                <a:gd name="T60" fmla="*/ 8710 w 8710"/>
                <a:gd name="T61" fmla="*/ 79 h 3444"/>
                <a:gd name="T62" fmla="*/ 8145 w 8710"/>
                <a:gd name="T63" fmla="*/ 3444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10" h="3444">
                  <a:moveTo>
                    <a:pt x="0" y="1839"/>
                  </a:moveTo>
                  <a:lnTo>
                    <a:pt x="566" y="1839"/>
                  </a:lnTo>
                  <a:lnTo>
                    <a:pt x="566" y="3444"/>
                  </a:lnTo>
                  <a:lnTo>
                    <a:pt x="0" y="3444"/>
                  </a:lnTo>
                  <a:lnTo>
                    <a:pt x="0" y="1839"/>
                  </a:lnTo>
                  <a:close/>
                  <a:moveTo>
                    <a:pt x="680" y="1584"/>
                  </a:moveTo>
                  <a:lnTo>
                    <a:pt x="1244" y="1584"/>
                  </a:lnTo>
                  <a:lnTo>
                    <a:pt x="1244" y="3444"/>
                  </a:lnTo>
                  <a:lnTo>
                    <a:pt x="680" y="3444"/>
                  </a:lnTo>
                  <a:lnTo>
                    <a:pt x="680" y="1584"/>
                  </a:lnTo>
                  <a:close/>
                  <a:moveTo>
                    <a:pt x="1357" y="1388"/>
                  </a:moveTo>
                  <a:lnTo>
                    <a:pt x="1924" y="1388"/>
                  </a:lnTo>
                  <a:lnTo>
                    <a:pt x="1924" y="3444"/>
                  </a:lnTo>
                  <a:lnTo>
                    <a:pt x="1357" y="3444"/>
                  </a:lnTo>
                  <a:lnTo>
                    <a:pt x="1357" y="1388"/>
                  </a:lnTo>
                  <a:close/>
                  <a:moveTo>
                    <a:pt x="2037" y="1116"/>
                  </a:moveTo>
                  <a:lnTo>
                    <a:pt x="2602" y="1116"/>
                  </a:lnTo>
                  <a:lnTo>
                    <a:pt x="2602" y="3444"/>
                  </a:lnTo>
                  <a:lnTo>
                    <a:pt x="2037" y="3444"/>
                  </a:lnTo>
                  <a:lnTo>
                    <a:pt x="2037" y="1116"/>
                  </a:lnTo>
                  <a:close/>
                  <a:moveTo>
                    <a:pt x="2715" y="1252"/>
                  </a:moveTo>
                  <a:lnTo>
                    <a:pt x="3281" y="1252"/>
                  </a:lnTo>
                  <a:lnTo>
                    <a:pt x="3281" y="3444"/>
                  </a:lnTo>
                  <a:lnTo>
                    <a:pt x="2715" y="3444"/>
                  </a:lnTo>
                  <a:lnTo>
                    <a:pt x="2715" y="1252"/>
                  </a:lnTo>
                  <a:close/>
                  <a:moveTo>
                    <a:pt x="3395" y="822"/>
                  </a:moveTo>
                  <a:lnTo>
                    <a:pt x="3959" y="822"/>
                  </a:lnTo>
                  <a:lnTo>
                    <a:pt x="3959" y="3444"/>
                  </a:lnTo>
                  <a:lnTo>
                    <a:pt x="3395" y="3444"/>
                  </a:lnTo>
                  <a:lnTo>
                    <a:pt x="3395" y="822"/>
                  </a:lnTo>
                  <a:close/>
                  <a:moveTo>
                    <a:pt x="4073" y="567"/>
                  </a:moveTo>
                  <a:lnTo>
                    <a:pt x="4639" y="567"/>
                  </a:lnTo>
                  <a:lnTo>
                    <a:pt x="4639" y="3444"/>
                  </a:lnTo>
                  <a:lnTo>
                    <a:pt x="4073" y="3444"/>
                  </a:lnTo>
                  <a:lnTo>
                    <a:pt x="4073" y="567"/>
                  </a:lnTo>
                  <a:close/>
                  <a:moveTo>
                    <a:pt x="4750" y="626"/>
                  </a:moveTo>
                  <a:lnTo>
                    <a:pt x="5317" y="626"/>
                  </a:lnTo>
                  <a:lnTo>
                    <a:pt x="5317" y="3444"/>
                  </a:lnTo>
                  <a:lnTo>
                    <a:pt x="4750" y="3444"/>
                  </a:lnTo>
                  <a:lnTo>
                    <a:pt x="4750" y="626"/>
                  </a:lnTo>
                  <a:close/>
                  <a:moveTo>
                    <a:pt x="5430" y="392"/>
                  </a:moveTo>
                  <a:lnTo>
                    <a:pt x="5995" y="392"/>
                  </a:lnTo>
                  <a:lnTo>
                    <a:pt x="5995" y="3444"/>
                  </a:lnTo>
                  <a:lnTo>
                    <a:pt x="5430" y="3444"/>
                  </a:lnTo>
                  <a:lnTo>
                    <a:pt x="5430" y="392"/>
                  </a:lnTo>
                  <a:close/>
                  <a:moveTo>
                    <a:pt x="6108" y="0"/>
                  </a:moveTo>
                  <a:lnTo>
                    <a:pt x="6674" y="0"/>
                  </a:lnTo>
                  <a:lnTo>
                    <a:pt x="6674" y="3444"/>
                  </a:lnTo>
                  <a:lnTo>
                    <a:pt x="6108" y="3444"/>
                  </a:lnTo>
                  <a:lnTo>
                    <a:pt x="6108" y="0"/>
                  </a:lnTo>
                  <a:close/>
                  <a:moveTo>
                    <a:pt x="6788" y="294"/>
                  </a:moveTo>
                  <a:lnTo>
                    <a:pt x="7352" y="294"/>
                  </a:lnTo>
                  <a:lnTo>
                    <a:pt x="7352" y="3444"/>
                  </a:lnTo>
                  <a:lnTo>
                    <a:pt x="6788" y="3444"/>
                  </a:lnTo>
                  <a:lnTo>
                    <a:pt x="6788" y="294"/>
                  </a:lnTo>
                  <a:close/>
                  <a:moveTo>
                    <a:pt x="7465" y="215"/>
                  </a:moveTo>
                  <a:lnTo>
                    <a:pt x="8032" y="215"/>
                  </a:lnTo>
                  <a:lnTo>
                    <a:pt x="8032" y="3444"/>
                  </a:lnTo>
                  <a:lnTo>
                    <a:pt x="7465" y="3444"/>
                  </a:lnTo>
                  <a:lnTo>
                    <a:pt x="7465" y="215"/>
                  </a:lnTo>
                  <a:close/>
                  <a:moveTo>
                    <a:pt x="8145" y="79"/>
                  </a:moveTo>
                  <a:lnTo>
                    <a:pt x="8710" y="79"/>
                  </a:lnTo>
                  <a:lnTo>
                    <a:pt x="8710" y="3444"/>
                  </a:lnTo>
                  <a:lnTo>
                    <a:pt x="8145" y="3444"/>
                  </a:lnTo>
                  <a:lnTo>
                    <a:pt x="8145" y="79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964" y="976"/>
              <a:ext cx="4" cy="1956"/>
            </a:xfrm>
            <a:prstGeom prst="rect">
              <a:avLst/>
            </a:prstGeom>
            <a:grpFill/>
            <a:ln w="1">
              <a:solidFill>
                <a:srgbClr val="8686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920" y="974"/>
              <a:ext cx="46" cy="1960"/>
            </a:xfrm>
            <a:custGeom>
              <a:avLst/>
              <a:gdLst>
                <a:gd name="T0" fmla="*/ 0 w 92"/>
                <a:gd name="T1" fmla="*/ 3914 h 3922"/>
                <a:gd name="T2" fmla="*/ 92 w 92"/>
                <a:gd name="T3" fmla="*/ 3914 h 3922"/>
                <a:gd name="T4" fmla="*/ 92 w 92"/>
                <a:gd name="T5" fmla="*/ 3922 h 3922"/>
                <a:gd name="T6" fmla="*/ 0 w 92"/>
                <a:gd name="T7" fmla="*/ 3922 h 3922"/>
                <a:gd name="T8" fmla="*/ 0 w 92"/>
                <a:gd name="T9" fmla="*/ 3914 h 3922"/>
                <a:gd name="T10" fmla="*/ 0 w 92"/>
                <a:gd name="T11" fmla="*/ 2935 h 3922"/>
                <a:gd name="T12" fmla="*/ 92 w 92"/>
                <a:gd name="T13" fmla="*/ 2935 h 3922"/>
                <a:gd name="T14" fmla="*/ 92 w 92"/>
                <a:gd name="T15" fmla="*/ 2943 h 3922"/>
                <a:gd name="T16" fmla="*/ 0 w 92"/>
                <a:gd name="T17" fmla="*/ 2943 h 3922"/>
                <a:gd name="T18" fmla="*/ 0 w 92"/>
                <a:gd name="T19" fmla="*/ 2935 h 3922"/>
                <a:gd name="T20" fmla="*/ 0 w 92"/>
                <a:gd name="T21" fmla="*/ 1956 h 3922"/>
                <a:gd name="T22" fmla="*/ 92 w 92"/>
                <a:gd name="T23" fmla="*/ 1956 h 3922"/>
                <a:gd name="T24" fmla="*/ 92 w 92"/>
                <a:gd name="T25" fmla="*/ 1964 h 3922"/>
                <a:gd name="T26" fmla="*/ 0 w 92"/>
                <a:gd name="T27" fmla="*/ 1964 h 3922"/>
                <a:gd name="T28" fmla="*/ 0 w 92"/>
                <a:gd name="T29" fmla="*/ 1956 h 3922"/>
                <a:gd name="T30" fmla="*/ 0 w 92"/>
                <a:gd name="T31" fmla="*/ 979 h 3922"/>
                <a:gd name="T32" fmla="*/ 92 w 92"/>
                <a:gd name="T33" fmla="*/ 979 h 3922"/>
                <a:gd name="T34" fmla="*/ 92 w 92"/>
                <a:gd name="T35" fmla="*/ 987 h 3922"/>
                <a:gd name="T36" fmla="*/ 0 w 92"/>
                <a:gd name="T37" fmla="*/ 987 h 3922"/>
                <a:gd name="T38" fmla="*/ 0 w 92"/>
                <a:gd name="T39" fmla="*/ 979 h 3922"/>
                <a:gd name="T40" fmla="*/ 0 w 92"/>
                <a:gd name="T41" fmla="*/ 0 h 3922"/>
                <a:gd name="T42" fmla="*/ 92 w 92"/>
                <a:gd name="T43" fmla="*/ 0 h 3922"/>
                <a:gd name="T44" fmla="*/ 92 w 92"/>
                <a:gd name="T45" fmla="*/ 8 h 3922"/>
                <a:gd name="T46" fmla="*/ 0 w 92"/>
                <a:gd name="T47" fmla="*/ 8 h 3922"/>
                <a:gd name="T48" fmla="*/ 0 w 92"/>
                <a:gd name="T49" fmla="*/ 0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3922">
                  <a:moveTo>
                    <a:pt x="0" y="3914"/>
                  </a:moveTo>
                  <a:lnTo>
                    <a:pt x="92" y="3914"/>
                  </a:lnTo>
                  <a:lnTo>
                    <a:pt x="92" y="3922"/>
                  </a:lnTo>
                  <a:lnTo>
                    <a:pt x="0" y="3922"/>
                  </a:lnTo>
                  <a:lnTo>
                    <a:pt x="0" y="3914"/>
                  </a:lnTo>
                  <a:close/>
                  <a:moveTo>
                    <a:pt x="0" y="2935"/>
                  </a:moveTo>
                  <a:lnTo>
                    <a:pt x="92" y="2935"/>
                  </a:lnTo>
                  <a:lnTo>
                    <a:pt x="92" y="2943"/>
                  </a:lnTo>
                  <a:lnTo>
                    <a:pt x="0" y="2943"/>
                  </a:lnTo>
                  <a:lnTo>
                    <a:pt x="0" y="2935"/>
                  </a:lnTo>
                  <a:close/>
                  <a:moveTo>
                    <a:pt x="0" y="1956"/>
                  </a:moveTo>
                  <a:lnTo>
                    <a:pt x="92" y="1956"/>
                  </a:lnTo>
                  <a:lnTo>
                    <a:pt x="92" y="1964"/>
                  </a:lnTo>
                  <a:lnTo>
                    <a:pt x="0" y="1964"/>
                  </a:lnTo>
                  <a:lnTo>
                    <a:pt x="0" y="1956"/>
                  </a:lnTo>
                  <a:close/>
                  <a:moveTo>
                    <a:pt x="0" y="979"/>
                  </a:moveTo>
                  <a:lnTo>
                    <a:pt x="92" y="979"/>
                  </a:lnTo>
                  <a:lnTo>
                    <a:pt x="92" y="987"/>
                  </a:lnTo>
                  <a:lnTo>
                    <a:pt x="0" y="987"/>
                  </a:lnTo>
                  <a:lnTo>
                    <a:pt x="0" y="979"/>
                  </a:lnTo>
                  <a:close/>
                  <a:moveTo>
                    <a:pt x="0" y="0"/>
                  </a:moveTo>
                  <a:lnTo>
                    <a:pt x="92" y="0"/>
                  </a:lnTo>
                  <a:lnTo>
                    <a:pt x="92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966" y="2930"/>
              <a:ext cx="4412" cy="4"/>
            </a:xfrm>
            <a:prstGeom prst="rect">
              <a:avLst/>
            </a:prstGeom>
            <a:grpFill/>
            <a:ln w="1">
              <a:solidFill>
                <a:srgbClr val="86868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64" y="2932"/>
              <a:ext cx="4416" cy="45"/>
            </a:xfrm>
            <a:custGeom>
              <a:avLst/>
              <a:gdLst>
                <a:gd name="T0" fmla="*/ 8 w 8831"/>
                <a:gd name="T1" fmla="*/ 90 h 90"/>
                <a:gd name="T2" fmla="*/ 0 w 8831"/>
                <a:gd name="T3" fmla="*/ 0 h 90"/>
                <a:gd name="T4" fmla="*/ 686 w 8831"/>
                <a:gd name="T5" fmla="*/ 0 h 90"/>
                <a:gd name="T6" fmla="*/ 678 w 8831"/>
                <a:gd name="T7" fmla="*/ 90 h 90"/>
                <a:gd name="T8" fmla="*/ 686 w 8831"/>
                <a:gd name="T9" fmla="*/ 0 h 90"/>
                <a:gd name="T10" fmla="*/ 1366 w 8831"/>
                <a:gd name="T11" fmla="*/ 90 h 90"/>
                <a:gd name="T12" fmla="*/ 1358 w 8831"/>
                <a:gd name="T13" fmla="*/ 0 h 90"/>
                <a:gd name="T14" fmla="*/ 2043 w 8831"/>
                <a:gd name="T15" fmla="*/ 0 h 90"/>
                <a:gd name="T16" fmla="*/ 2036 w 8831"/>
                <a:gd name="T17" fmla="*/ 90 h 90"/>
                <a:gd name="T18" fmla="*/ 2043 w 8831"/>
                <a:gd name="T19" fmla="*/ 0 h 90"/>
                <a:gd name="T20" fmla="*/ 2723 w 8831"/>
                <a:gd name="T21" fmla="*/ 90 h 90"/>
                <a:gd name="T22" fmla="*/ 2715 w 8831"/>
                <a:gd name="T23" fmla="*/ 0 h 90"/>
                <a:gd name="T24" fmla="*/ 3401 w 8831"/>
                <a:gd name="T25" fmla="*/ 0 h 90"/>
                <a:gd name="T26" fmla="*/ 3393 w 8831"/>
                <a:gd name="T27" fmla="*/ 90 h 90"/>
                <a:gd name="T28" fmla="*/ 3401 w 8831"/>
                <a:gd name="T29" fmla="*/ 0 h 90"/>
                <a:gd name="T30" fmla="*/ 4081 w 8831"/>
                <a:gd name="T31" fmla="*/ 90 h 90"/>
                <a:gd name="T32" fmla="*/ 4073 w 8831"/>
                <a:gd name="T33" fmla="*/ 0 h 90"/>
                <a:gd name="T34" fmla="*/ 4758 w 8831"/>
                <a:gd name="T35" fmla="*/ 0 h 90"/>
                <a:gd name="T36" fmla="*/ 4751 w 8831"/>
                <a:gd name="T37" fmla="*/ 90 h 90"/>
                <a:gd name="T38" fmla="*/ 4758 w 8831"/>
                <a:gd name="T39" fmla="*/ 0 h 90"/>
                <a:gd name="T40" fmla="*/ 5436 w 8831"/>
                <a:gd name="T41" fmla="*/ 90 h 90"/>
                <a:gd name="T42" fmla="*/ 5429 w 8831"/>
                <a:gd name="T43" fmla="*/ 0 h 90"/>
                <a:gd name="T44" fmla="*/ 6116 w 8831"/>
                <a:gd name="T45" fmla="*/ 0 h 90"/>
                <a:gd name="T46" fmla="*/ 6108 w 8831"/>
                <a:gd name="T47" fmla="*/ 90 h 90"/>
                <a:gd name="T48" fmla="*/ 6116 w 8831"/>
                <a:gd name="T49" fmla="*/ 0 h 90"/>
                <a:gd name="T50" fmla="*/ 6794 w 8831"/>
                <a:gd name="T51" fmla="*/ 90 h 90"/>
                <a:gd name="T52" fmla="*/ 6786 w 8831"/>
                <a:gd name="T53" fmla="*/ 0 h 90"/>
                <a:gd name="T54" fmla="*/ 7474 w 8831"/>
                <a:gd name="T55" fmla="*/ 0 h 90"/>
                <a:gd name="T56" fmla="*/ 7466 w 8831"/>
                <a:gd name="T57" fmla="*/ 90 h 90"/>
                <a:gd name="T58" fmla="*/ 7474 w 8831"/>
                <a:gd name="T59" fmla="*/ 0 h 90"/>
                <a:gd name="T60" fmla="*/ 8151 w 8831"/>
                <a:gd name="T61" fmla="*/ 90 h 90"/>
                <a:gd name="T62" fmla="*/ 8144 w 8831"/>
                <a:gd name="T63" fmla="*/ 0 h 90"/>
                <a:gd name="T64" fmla="*/ 8831 w 8831"/>
                <a:gd name="T65" fmla="*/ 0 h 90"/>
                <a:gd name="T66" fmla="*/ 8823 w 8831"/>
                <a:gd name="T67" fmla="*/ 90 h 90"/>
                <a:gd name="T68" fmla="*/ 8831 w 8831"/>
                <a:gd name="T6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31" h="90">
                  <a:moveTo>
                    <a:pt x="8" y="0"/>
                  </a:moveTo>
                  <a:lnTo>
                    <a:pt x="8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8" y="0"/>
                  </a:lnTo>
                  <a:close/>
                  <a:moveTo>
                    <a:pt x="686" y="0"/>
                  </a:moveTo>
                  <a:lnTo>
                    <a:pt x="686" y="90"/>
                  </a:lnTo>
                  <a:lnTo>
                    <a:pt x="678" y="90"/>
                  </a:lnTo>
                  <a:lnTo>
                    <a:pt x="678" y="0"/>
                  </a:lnTo>
                  <a:lnTo>
                    <a:pt x="686" y="0"/>
                  </a:lnTo>
                  <a:close/>
                  <a:moveTo>
                    <a:pt x="1366" y="0"/>
                  </a:moveTo>
                  <a:lnTo>
                    <a:pt x="1366" y="90"/>
                  </a:lnTo>
                  <a:lnTo>
                    <a:pt x="1358" y="90"/>
                  </a:lnTo>
                  <a:lnTo>
                    <a:pt x="1358" y="0"/>
                  </a:lnTo>
                  <a:lnTo>
                    <a:pt x="1366" y="0"/>
                  </a:lnTo>
                  <a:close/>
                  <a:moveTo>
                    <a:pt x="2043" y="0"/>
                  </a:moveTo>
                  <a:lnTo>
                    <a:pt x="2043" y="90"/>
                  </a:lnTo>
                  <a:lnTo>
                    <a:pt x="2036" y="90"/>
                  </a:lnTo>
                  <a:lnTo>
                    <a:pt x="2036" y="0"/>
                  </a:lnTo>
                  <a:lnTo>
                    <a:pt x="2043" y="0"/>
                  </a:lnTo>
                  <a:close/>
                  <a:moveTo>
                    <a:pt x="2723" y="0"/>
                  </a:moveTo>
                  <a:lnTo>
                    <a:pt x="2723" y="90"/>
                  </a:lnTo>
                  <a:lnTo>
                    <a:pt x="2715" y="90"/>
                  </a:lnTo>
                  <a:lnTo>
                    <a:pt x="2715" y="0"/>
                  </a:lnTo>
                  <a:lnTo>
                    <a:pt x="2723" y="0"/>
                  </a:lnTo>
                  <a:close/>
                  <a:moveTo>
                    <a:pt x="3401" y="0"/>
                  </a:moveTo>
                  <a:lnTo>
                    <a:pt x="3401" y="90"/>
                  </a:lnTo>
                  <a:lnTo>
                    <a:pt x="3393" y="90"/>
                  </a:lnTo>
                  <a:lnTo>
                    <a:pt x="3393" y="0"/>
                  </a:lnTo>
                  <a:lnTo>
                    <a:pt x="3401" y="0"/>
                  </a:lnTo>
                  <a:close/>
                  <a:moveTo>
                    <a:pt x="4081" y="0"/>
                  </a:moveTo>
                  <a:lnTo>
                    <a:pt x="4081" y="90"/>
                  </a:lnTo>
                  <a:lnTo>
                    <a:pt x="4073" y="90"/>
                  </a:lnTo>
                  <a:lnTo>
                    <a:pt x="4073" y="0"/>
                  </a:lnTo>
                  <a:lnTo>
                    <a:pt x="4081" y="0"/>
                  </a:lnTo>
                  <a:close/>
                  <a:moveTo>
                    <a:pt x="4758" y="0"/>
                  </a:moveTo>
                  <a:lnTo>
                    <a:pt x="4758" y="90"/>
                  </a:lnTo>
                  <a:lnTo>
                    <a:pt x="4751" y="90"/>
                  </a:lnTo>
                  <a:lnTo>
                    <a:pt x="4751" y="0"/>
                  </a:lnTo>
                  <a:lnTo>
                    <a:pt x="4758" y="0"/>
                  </a:lnTo>
                  <a:close/>
                  <a:moveTo>
                    <a:pt x="5436" y="0"/>
                  </a:moveTo>
                  <a:lnTo>
                    <a:pt x="5436" y="90"/>
                  </a:lnTo>
                  <a:lnTo>
                    <a:pt x="5429" y="90"/>
                  </a:lnTo>
                  <a:lnTo>
                    <a:pt x="5429" y="0"/>
                  </a:lnTo>
                  <a:lnTo>
                    <a:pt x="5436" y="0"/>
                  </a:lnTo>
                  <a:close/>
                  <a:moveTo>
                    <a:pt x="6116" y="0"/>
                  </a:moveTo>
                  <a:lnTo>
                    <a:pt x="6116" y="90"/>
                  </a:lnTo>
                  <a:lnTo>
                    <a:pt x="6108" y="90"/>
                  </a:lnTo>
                  <a:lnTo>
                    <a:pt x="6108" y="0"/>
                  </a:lnTo>
                  <a:lnTo>
                    <a:pt x="6116" y="0"/>
                  </a:lnTo>
                  <a:close/>
                  <a:moveTo>
                    <a:pt x="6794" y="0"/>
                  </a:moveTo>
                  <a:lnTo>
                    <a:pt x="6794" y="90"/>
                  </a:lnTo>
                  <a:lnTo>
                    <a:pt x="6786" y="90"/>
                  </a:lnTo>
                  <a:lnTo>
                    <a:pt x="6786" y="0"/>
                  </a:lnTo>
                  <a:lnTo>
                    <a:pt x="6794" y="0"/>
                  </a:lnTo>
                  <a:close/>
                  <a:moveTo>
                    <a:pt x="7474" y="0"/>
                  </a:moveTo>
                  <a:lnTo>
                    <a:pt x="7474" y="90"/>
                  </a:lnTo>
                  <a:lnTo>
                    <a:pt x="7466" y="90"/>
                  </a:lnTo>
                  <a:lnTo>
                    <a:pt x="7466" y="0"/>
                  </a:lnTo>
                  <a:lnTo>
                    <a:pt x="7474" y="0"/>
                  </a:lnTo>
                  <a:close/>
                  <a:moveTo>
                    <a:pt x="8151" y="0"/>
                  </a:moveTo>
                  <a:lnTo>
                    <a:pt x="8151" y="90"/>
                  </a:lnTo>
                  <a:lnTo>
                    <a:pt x="8144" y="90"/>
                  </a:lnTo>
                  <a:lnTo>
                    <a:pt x="8144" y="0"/>
                  </a:lnTo>
                  <a:lnTo>
                    <a:pt x="8151" y="0"/>
                  </a:lnTo>
                  <a:close/>
                  <a:moveTo>
                    <a:pt x="8831" y="0"/>
                  </a:moveTo>
                  <a:lnTo>
                    <a:pt x="8831" y="90"/>
                  </a:lnTo>
                  <a:lnTo>
                    <a:pt x="8823" y="90"/>
                  </a:lnTo>
                  <a:lnTo>
                    <a:pt x="8823" y="0"/>
                  </a:lnTo>
                  <a:lnTo>
                    <a:pt x="8831" y="0"/>
                  </a:lnTo>
                  <a:close/>
                </a:path>
              </a:pathLst>
            </a:custGeom>
            <a:grpFill/>
            <a:ln w="1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57" y="2837"/>
              <a:ext cx="488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 Tsd. 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759" y="2837"/>
              <a:ext cx="148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€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687" y="2347"/>
              <a:ext cx="221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14" y="1859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614" y="1369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150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14" y="881"/>
              <a:ext cx="294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990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69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2002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348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2004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026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2006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704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2008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383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2010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5062" y="3024"/>
              <a:ext cx="367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2012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395536" y="5260186"/>
            <a:ext cx="5255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bg1">
                    <a:lumMod val="50000"/>
                  </a:schemeClr>
                </a:solidFill>
              </a:rPr>
              <a:t>Bildquelle: </a:t>
            </a:r>
            <a:r>
              <a:rPr lang="de-DE" sz="1100" dirty="0" smtClean="0">
                <a:solidFill>
                  <a:schemeClr val="bg1">
                    <a:lumMod val="50000"/>
                  </a:schemeClr>
                </a:solidFill>
              </a:rPr>
              <a:t>Gerd Altmann -  www.pixelio.de</a:t>
            </a:r>
          </a:p>
        </p:txBody>
      </p:sp>
    </p:spTree>
    <p:extLst>
      <p:ext uri="{BB962C8B-B14F-4D97-AF65-F5344CB8AC3E}">
        <p14:creationId xmlns:p14="http://schemas.microsoft.com/office/powerpoint/2010/main" val="4065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asis-CD IW-Verbund">
    <a:dk1>
      <a:srgbClr val="000000"/>
    </a:dk1>
    <a:lt1>
      <a:srgbClr val="FFFFFF"/>
    </a:lt1>
    <a:dk2>
      <a:srgbClr val="006AB3"/>
    </a:dk2>
    <a:lt2>
      <a:srgbClr val="646464"/>
    </a:lt2>
    <a:accent1>
      <a:srgbClr val="006AB3"/>
    </a:accent1>
    <a:accent2>
      <a:srgbClr val="A0A0A0"/>
    </a:accent2>
    <a:accent3>
      <a:srgbClr val="FFCC00"/>
    </a:accent3>
    <a:accent4>
      <a:srgbClr val="BED9EC"/>
    </a:accent4>
    <a:accent5>
      <a:srgbClr val="FF0000"/>
    </a:accent5>
    <a:accent6>
      <a:srgbClr val="DCDCDC"/>
    </a:accent6>
    <a:hlink>
      <a:srgbClr val="002060"/>
    </a:hlink>
    <a:folHlink>
      <a:srgbClr val="CC0066"/>
    </a:folHlink>
  </a:clrScheme>
  <a:fontScheme name="IW-Koeln_30_03_201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Haemera">
    <a:fillStyleLst>
      <a:solidFill>
        <a:schemeClr val="phClr"/>
      </a:solidFill>
      <a:gradFill rotWithShape="1">
        <a:gsLst>
          <a:gs pos="0">
            <a:schemeClr val="phClr">
              <a:tint val="1000"/>
            </a:schemeClr>
          </a:gs>
          <a:gs pos="68000">
            <a:schemeClr val="phClr">
              <a:tint val="77000"/>
            </a:schemeClr>
          </a:gs>
          <a:gs pos="81000">
            <a:schemeClr val="phClr">
              <a:tint val="79000"/>
            </a:schemeClr>
          </a:gs>
          <a:gs pos="86000">
            <a:schemeClr val="phClr">
              <a:tint val="73000"/>
            </a:schemeClr>
          </a:gs>
          <a:gs pos="100000">
            <a:schemeClr val="phClr">
              <a:tint val="35000"/>
            </a:schemeClr>
          </a:gs>
        </a:gsLst>
        <a:lin ang="5400000" scaled="1"/>
      </a:gradFill>
      <a:gradFill rotWithShape="1">
        <a:gsLst>
          <a:gs pos="0">
            <a:schemeClr val="phClr">
              <a:tint val="73000"/>
              <a:satMod val="150000"/>
            </a:schemeClr>
          </a:gs>
          <a:gs pos="25000">
            <a:schemeClr val="phClr">
              <a:tint val="96000"/>
              <a:shade val="80000"/>
              <a:satMod val="105000"/>
            </a:schemeClr>
          </a:gs>
          <a:gs pos="38000">
            <a:schemeClr val="phClr">
              <a:tint val="96000"/>
              <a:shade val="59000"/>
              <a:satMod val="120000"/>
            </a:schemeClr>
          </a:gs>
          <a:gs pos="55000">
            <a:schemeClr val="phClr">
              <a:shade val="57000"/>
              <a:satMod val="120000"/>
            </a:schemeClr>
          </a:gs>
          <a:gs pos="80000">
            <a:schemeClr val="phClr">
              <a:shade val="56000"/>
              <a:satMod val="145000"/>
            </a:schemeClr>
          </a:gs>
          <a:gs pos="88000">
            <a:schemeClr val="phClr">
              <a:shade val="63000"/>
              <a:satMod val="160000"/>
            </a:schemeClr>
          </a:gs>
          <a:gs pos="100000">
            <a:schemeClr val="phClr">
              <a:tint val="99555"/>
              <a:satMod val="155000"/>
            </a:schemeClr>
          </a:gs>
        </a:gsLst>
        <a:lin ang="5400000" scaled="1"/>
      </a:gradFill>
    </a:fillStyleLst>
    <a:lnStyleLst>
      <a:ln w="9525" cap="flat" cmpd="sng" algn="ctr">
        <a:solidFill>
          <a:schemeClr val="phClr">
            <a:shade val="60000"/>
            <a:satMod val="300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>
          <a:glow rad="635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00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6200">
            <a:schemeClr val="phClr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phClr">
              <a:shade val="30000"/>
              <a:satMod val="2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asis-CD IW-Verbund">
    <a:dk1>
      <a:srgbClr val="000000"/>
    </a:dk1>
    <a:lt1>
      <a:srgbClr val="FFFFFF"/>
    </a:lt1>
    <a:dk2>
      <a:srgbClr val="006AB3"/>
    </a:dk2>
    <a:lt2>
      <a:srgbClr val="646464"/>
    </a:lt2>
    <a:accent1>
      <a:srgbClr val="006AB3"/>
    </a:accent1>
    <a:accent2>
      <a:srgbClr val="A0A0A0"/>
    </a:accent2>
    <a:accent3>
      <a:srgbClr val="FFCC00"/>
    </a:accent3>
    <a:accent4>
      <a:srgbClr val="BED9EC"/>
    </a:accent4>
    <a:accent5>
      <a:srgbClr val="FF0000"/>
    </a:accent5>
    <a:accent6>
      <a:srgbClr val="DCDCDC"/>
    </a:accent6>
    <a:hlink>
      <a:srgbClr val="002060"/>
    </a:hlink>
    <a:folHlink>
      <a:srgbClr val="CC0066"/>
    </a:folHlink>
  </a:clrScheme>
  <a:fontScheme name="IW-Koeln_30_03_201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Haemera">
    <a:fillStyleLst>
      <a:solidFill>
        <a:schemeClr val="phClr"/>
      </a:solidFill>
      <a:gradFill rotWithShape="1">
        <a:gsLst>
          <a:gs pos="0">
            <a:schemeClr val="phClr">
              <a:tint val="1000"/>
            </a:schemeClr>
          </a:gs>
          <a:gs pos="68000">
            <a:schemeClr val="phClr">
              <a:tint val="77000"/>
            </a:schemeClr>
          </a:gs>
          <a:gs pos="81000">
            <a:schemeClr val="phClr">
              <a:tint val="79000"/>
            </a:schemeClr>
          </a:gs>
          <a:gs pos="86000">
            <a:schemeClr val="phClr">
              <a:tint val="73000"/>
            </a:schemeClr>
          </a:gs>
          <a:gs pos="100000">
            <a:schemeClr val="phClr">
              <a:tint val="35000"/>
            </a:schemeClr>
          </a:gs>
        </a:gsLst>
        <a:lin ang="5400000" scaled="1"/>
      </a:gradFill>
      <a:gradFill rotWithShape="1">
        <a:gsLst>
          <a:gs pos="0">
            <a:schemeClr val="phClr">
              <a:tint val="73000"/>
              <a:satMod val="150000"/>
            </a:schemeClr>
          </a:gs>
          <a:gs pos="25000">
            <a:schemeClr val="phClr">
              <a:tint val="96000"/>
              <a:shade val="80000"/>
              <a:satMod val="105000"/>
            </a:schemeClr>
          </a:gs>
          <a:gs pos="38000">
            <a:schemeClr val="phClr">
              <a:tint val="96000"/>
              <a:shade val="59000"/>
              <a:satMod val="120000"/>
            </a:schemeClr>
          </a:gs>
          <a:gs pos="55000">
            <a:schemeClr val="phClr">
              <a:shade val="57000"/>
              <a:satMod val="120000"/>
            </a:schemeClr>
          </a:gs>
          <a:gs pos="80000">
            <a:schemeClr val="phClr">
              <a:shade val="56000"/>
              <a:satMod val="145000"/>
            </a:schemeClr>
          </a:gs>
          <a:gs pos="88000">
            <a:schemeClr val="phClr">
              <a:shade val="63000"/>
              <a:satMod val="160000"/>
            </a:schemeClr>
          </a:gs>
          <a:gs pos="100000">
            <a:schemeClr val="phClr">
              <a:tint val="99555"/>
              <a:satMod val="155000"/>
            </a:schemeClr>
          </a:gs>
        </a:gsLst>
        <a:lin ang="5400000" scaled="1"/>
      </a:gradFill>
    </a:fillStyleLst>
    <a:lnStyleLst>
      <a:ln w="9525" cap="flat" cmpd="sng" algn="ctr">
        <a:solidFill>
          <a:schemeClr val="phClr">
            <a:shade val="60000"/>
            <a:satMod val="300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>
          <a:glow rad="635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00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6200">
            <a:schemeClr val="phClr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phClr">
              <a:shade val="30000"/>
              <a:satMod val="2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Basis-CD IW-Verbund">
    <a:dk1>
      <a:srgbClr val="000000"/>
    </a:dk1>
    <a:lt1>
      <a:srgbClr val="FFFFFF"/>
    </a:lt1>
    <a:dk2>
      <a:srgbClr val="006AB3"/>
    </a:dk2>
    <a:lt2>
      <a:srgbClr val="646464"/>
    </a:lt2>
    <a:accent1>
      <a:srgbClr val="006AB3"/>
    </a:accent1>
    <a:accent2>
      <a:srgbClr val="A0A0A0"/>
    </a:accent2>
    <a:accent3>
      <a:srgbClr val="FFCC00"/>
    </a:accent3>
    <a:accent4>
      <a:srgbClr val="BED9EC"/>
    </a:accent4>
    <a:accent5>
      <a:srgbClr val="FF0000"/>
    </a:accent5>
    <a:accent6>
      <a:srgbClr val="DCDCDC"/>
    </a:accent6>
    <a:hlink>
      <a:srgbClr val="002060"/>
    </a:hlink>
    <a:folHlink>
      <a:srgbClr val="CC0066"/>
    </a:folHlink>
  </a:clrScheme>
  <a:fontScheme name="IW-Koeln_30_03_201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Haemera">
    <a:fillStyleLst>
      <a:solidFill>
        <a:schemeClr val="phClr"/>
      </a:solidFill>
      <a:gradFill rotWithShape="1">
        <a:gsLst>
          <a:gs pos="0">
            <a:schemeClr val="phClr">
              <a:tint val="1000"/>
            </a:schemeClr>
          </a:gs>
          <a:gs pos="68000">
            <a:schemeClr val="phClr">
              <a:tint val="77000"/>
            </a:schemeClr>
          </a:gs>
          <a:gs pos="81000">
            <a:schemeClr val="phClr">
              <a:tint val="79000"/>
            </a:schemeClr>
          </a:gs>
          <a:gs pos="86000">
            <a:schemeClr val="phClr">
              <a:tint val="73000"/>
            </a:schemeClr>
          </a:gs>
          <a:gs pos="100000">
            <a:schemeClr val="phClr">
              <a:tint val="35000"/>
            </a:schemeClr>
          </a:gs>
        </a:gsLst>
        <a:lin ang="5400000" scaled="1"/>
      </a:gradFill>
      <a:gradFill rotWithShape="1">
        <a:gsLst>
          <a:gs pos="0">
            <a:schemeClr val="phClr">
              <a:tint val="73000"/>
              <a:satMod val="150000"/>
            </a:schemeClr>
          </a:gs>
          <a:gs pos="25000">
            <a:schemeClr val="phClr">
              <a:tint val="96000"/>
              <a:shade val="80000"/>
              <a:satMod val="105000"/>
            </a:schemeClr>
          </a:gs>
          <a:gs pos="38000">
            <a:schemeClr val="phClr">
              <a:tint val="96000"/>
              <a:shade val="59000"/>
              <a:satMod val="120000"/>
            </a:schemeClr>
          </a:gs>
          <a:gs pos="55000">
            <a:schemeClr val="phClr">
              <a:shade val="57000"/>
              <a:satMod val="120000"/>
            </a:schemeClr>
          </a:gs>
          <a:gs pos="80000">
            <a:schemeClr val="phClr">
              <a:shade val="56000"/>
              <a:satMod val="145000"/>
            </a:schemeClr>
          </a:gs>
          <a:gs pos="88000">
            <a:schemeClr val="phClr">
              <a:shade val="63000"/>
              <a:satMod val="160000"/>
            </a:schemeClr>
          </a:gs>
          <a:gs pos="100000">
            <a:schemeClr val="phClr">
              <a:tint val="99555"/>
              <a:satMod val="155000"/>
            </a:schemeClr>
          </a:gs>
        </a:gsLst>
        <a:lin ang="5400000" scaled="1"/>
      </a:gradFill>
    </a:fillStyleLst>
    <a:lnStyleLst>
      <a:ln w="9525" cap="flat" cmpd="sng" algn="ctr">
        <a:solidFill>
          <a:schemeClr val="phClr">
            <a:shade val="60000"/>
            <a:satMod val="300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>
          <a:glow rad="635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00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6200">
            <a:schemeClr val="phClr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phClr">
              <a:shade val="30000"/>
              <a:satMod val="2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Basis-CD IW-Verbund">
    <a:dk1>
      <a:srgbClr val="000000"/>
    </a:dk1>
    <a:lt1>
      <a:srgbClr val="FFFFFF"/>
    </a:lt1>
    <a:dk2>
      <a:srgbClr val="006AB3"/>
    </a:dk2>
    <a:lt2>
      <a:srgbClr val="646464"/>
    </a:lt2>
    <a:accent1>
      <a:srgbClr val="006AB3"/>
    </a:accent1>
    <a:accent2>
      <a:srgbClr val="A0A0A0"/>
    </a:accent2>
    <a:accent3>
      <a:srgbClr val="FFCC00"/>
    </a:accent3>
    <a:accent4>
      <a:srgbClr val="BED9EC"/>
    </a:accent4>
    <a:accent5>
      <a:srgbClr val="FF0000"/>
    </a:accent5>
    <a:accent6>
      <a:srgbClr val="DCDCDC"/>
    </a:accent6>
    <a:hlink>
      <a:srgbClr val="002060"/>
    </a:hlink>
    <a:folHlink>
      <a:srgbClr val="CC0066"/>
    </a:folHlink>
  </a:clrScheme>
  <a:fontScheme name="IW-Koeln_30_03_201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Haemera">
    <a:fillStyleLst>
      <a:solidFill>
        <a:schemeClr val="phClr"/>
      </a:solidFill>
      <a:gradFill rotWithShape="1">
        <a:gsLst>
          <a:gs pos="0">
            <a:schemeClr val="phClr">
              <a:tint val="1000"/>
            </a:schemeClr>
          </a:gs>
          <a:gs pos="68000">
            <a:schemeClr val="phClr">
              <a:tint val="77000"/>
            </a:schemeClr>
          </a:gs>
          <a:gs pos="81000">
            <a:schemeClr val="phClr">
              <a:tint val="79000"/>
            </a:schemeClr>
          </a:gs>
          <a:gs pos="86000">
            <a:schemeClr val="phClr">
              <a:tint val="73000"/>
            </a:schemeClr>
          </a:gs>
          <a:gs pos="100000">
            <a:schemeClr val="phClr">
              <a:tint val="35000"/>
            </a:schemeClr>
          </a:gs>
        </a:gsLst>
        <a:lin ang="5400000" scaled="1"/>
      </a:gradFill>
      <a:gradFill rotWithShape="1">
        <a:gsLst>
          <a:gs pos="0">
            <a:schemeClr val="phClr">
              <a:tint val="73000"/>
              <a:satMod val="150000"/>
            </a:schemeClr>
          </a:gs>
          <a:gs pos="25000">
            <a:schemeClr val="phClr">
              <a:tint val="96000"/>
              <a:shade val="80000"/>
              <a:satMod val="105000"/>
            </a:schemeClr>
          </a:gs>
          <a:gs pos="38000">
            <a:schemeClr val="phClr">
              <a:tint val="96000"/>
              <a:shade val="59000"/>
              <a:satMod val="120000"/>
            </a:schemeClr>
          </a:gs>
          <a:gs pos="55000">
            <a:schemeClr val="phClr">
              <a:shade val="57000"/>
              <a:satMod val="120000"/>
            </a:schemeClr>
          </a:gs>
          <a:gs pos="80000">
            <a:schemeClr val="phClr">
              <a:shade val="56000"/>
              <a:satMod val="145000"/>
            </a:schemeClr>
          </a:gs>
          <a:gs pos="88000">
            <a:schemeClr val="phClr">
              <a:shade val="63000"/>
              <a:satMod val="160000"/>
            </a:schemeClr>
          </a:gs>
          <a:gs pos="100000">
            <a:schemeClr val="phClr">
              <a:tint val="99555"/>
              <a:satMod val="155000"/>
            </a:schemeClr>
          </a:gs>
        </a:gsLst>
        <a:lin ang="5400000" scaled="1"/>
      </a:gradFill>
    </a:fillStyleLst>
    <a:lnStyleLst>
      <a:ln w="9525" cap="flat" cmpd="sng" algn="ctr">
        <a:solidFill>
          <a:schemeClr val="phClr">
            <a:shade val="60000"/>
            <a:satMod val="300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>
          <a:glow rad="635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0000">
            <a:schemeClr val="phClr">
              <a:tint val="30000"/>
              <a:shade val="95000"/>
              <a:satMod val="300000"/>
              <a:alpha val="50000"/>
            </a:schemeClr>
          </a:glow>
        </a:effectLst>
      </a:effectStyle>
      <a:effectStyle>
        <a:effectLst>
          <a:glow rad="76200">
            <a:schemeClr val="phClr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phClr">
              <a:shade val="30000"/>
              <a:satMod val="2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345</Words>
  <Application>Microsoft Office PowerPoint</Application>
  <PresentationFormat>Bildschirmpräsentation (16:10)</PresentationFormat>
  <Paragraphs>131</Paragraphs>
  <Slides>19</Slides>
  <Notes>19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MMI_Vorlage03</vt:lpstr>
      <vt:lpstr>Kapitel 3 – weitere coole Effekte mit Bildern</vt:lpstr>
      <vt:lpstr>Beispiele in dieser Datei</vt:lpstr>
      <vt:lpstr>Diagramm mit einem durchgehenden Bild füllen </vt:lpstr>
      <vt:lpstr>Die fünf größten Orangenproduzenten weltweit</vt:lpstr>
      <vt:lpstr>Grafik freigestellt und zugeschnitten</vt:lpstr>
      <vt:lpstr>Die fünf größten Orangenproduzenten weltweit</vt:lpstr>
      <vt:lpstr>Die fünf größten Orangenproduzenten weltweit</vt:lpstr>
      <vt:lpstr>Entwicklung des weltweiten Umsatzes von Produkt X</vt:lpstr>
      <vt:lpstr>Entwicklung des weltweiten Umsatzes von Produkt X</vt:lpstr>
      <vt:lpstr>Entwicklung des weltweiten Umsatzes von Produkt X</vt:lpstr>
      <vt:lpstr>Entwicklung des Umsatzes seit Firmengründung</vt:lpstr>
      <vt:lpstr>Bilder im Hintergrund</vt:lpstr>
      <vt:lpstr>Entwicklung der Umsatzzahlen </vt:lpstr>
      <vt:lpstr>Diagramm und Bild im Hintergrund</vt:lpstr>
      <vt:lpstr>Datenreihe/Datenpunkt mit Bildern füllen</vt:lpstr>
      <vt:lpstr>Zahlen im Ländervergleich</vt:lpstr>
      <vt:lpstr>Zahlen im Ländervergleich</vt:lpstr>
      <vt:lpstr>Diagrammsäulen mit Bildern</vt:lpstr>
      <vt:lpstr>Entwicklung Weinverkauf in Flaschen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3: Weitere coole Effekte mit Bildern</dc:title>
  <dc:subject>Diagramme mit Bildern</dc:subject>
  <dc:creator>Maria Hoeren</dc:creator>
  <cp:lastModifiedBy>F W</cp:lastModifiedBy>
  <cp:revision>52</cp:revision>
  <dcterms:created xsi:type="dcterms:W3CDTF">2012-03-14T17:17:29Z</dcterms:created>
  <dcterms:modified xsi:type="dcterms:W3CDTF">2012-05-31T16:54:11Z</dcterms:modified>
  <cp:version>42</cp:version>
</cp:coreProperties>
</file>