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7"/>
  </p:notesMasterIdLst>
  <p:sldIdLst>
    <p:sldId id="256" r:id="rId2"/>
    <p:sldId id="259" r:id="rId3"/>
    <p:sldId id="260" r:id="rId4"/>
    <p:sldId id="257" r:id="rId5"/>
    <p:sldId id="258" r:id="rId6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FFFFF"/>
    <a:srgbClr val="1157A2"/>
    <a:srgbClr val="728D9E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91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893"/>
        <p:guide orient="horz" pos="1981"/>
        <p:guide orient="horz" pos="3252"/>
        <p:guide orient="horz"/>
        <p:guide orient="horz" pos="2753"/>
        <p:guide orient="horz" pos="122"/>
        <p:guide pos="2880"/>
        <p:guide pos="295"/>
        <p:guide pos="5465"/>
        <p:guide pos="476"/>
        <p:guide pos="4014"/>
        <p:guide pos="4468"/>
        <p:guide pos="1292"/>
        <p:guide pos="5284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Bildquelle: Microsoft, www.office.com/de-de/images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746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deutschen Sprachbeispiele wurden selbst aufgenommen, Sprecherin: Ute Simon (Die Sprachdateien sind unter einer </a:t>
            </a:r>
            <a:r>
              <a:rPr lang="de-DE" dirty="0" smtClean="0"/>
              <a:t>Creative-Commons-Lizenz </a:t>
            </a:r>
            <a:r>
              <a:rPr lang="de-DE" dirty="0" smtClean="0"/>
              <a:t>vom Typ Namensnennung-Nicht-kommerziell-Weitergabe unter gleichen Bedingungen 3.0 Deutschland zugänglich. Um eine Kopie dieser Lizenz einzusehen, konsultieren Sie http://creativecommons.org/licenses/by-nc-sa/3.0/de/)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141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englischen</a:t>
            </a:r>
            <a:r>
              <a:rPr lang="de-DE" baseline="0" dirty="0" smtClean="0"/>
              <a:t> </a:t>
            </a:r>
            <a:r>
              <a:rPr lang="de-DE" dirty="0" smtClean="0"/>
              <a:t>Sprachbeispiele wurden uns freundlicherweise von der LEO GmbH zur Verfügung gestellt,</a:t>
            </a:r>
            <a:r>
              <a:rPr lang="de-DE" baseline="0" dirty="0" smtClean="0"/>
              <a:t> © LEO GmbH, http://dict.leo.org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176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französischen Sprachbeispiele wurden selbst aufgenommen, Sprecherin: Maria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Hoeren</a:t>
            </a:r>
            <a:r>
              <a:rPr lang="de-DE" dirty="0" smtClean="0"/>
              <a:t> (Die Sprachdateien sind unter einer </a:t>
            </a:r>
            <a:r>
              <a:rPr lang="de-DE" dirty="0" smtClean="0"/>
              <a:t>Creative-Commons-Lizenz </a:t>
            </a:r>
            <a:r>
              <a:rPr lang="de-DE" dirty="0" smtClean="0"/>
              <a:t>vom Typ Namensnennung-Nicht-kommerziell-Weitergabe unter gleichen Bedingungen 3.0 Deutschland zugänglich. Um eine Kopie dieser Lizenz einzusehen, konsultieren Sie http://creativecommons.org/licenses/by-nc-sa/3.0/de/)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7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pe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slide" Target="slide5.xml"/><Relationship Id="rId10" Type="http://schemas.openxmlformats.org/officeDocument/2006/relationships/image" Target="../media/image8.png"/><Relationship Id="rId4" Type="http://schemas.microsoft.com/office/2007/relationships/hdphoto" Target="../media/hdphoto3.wdp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notesSlide" Target="../notesSlides/notesSlide2.xml"/><Relationship Id="rId26" Type="http://schemas.openxmlformats.org/officeDocument/2006/relationships/image" Target="../media/image15.png"/><Relationship Id="rId3" Type="http://schemas.microsoft.com/office/2007/relationships/media" Target="../media/media2.mp3"/><Relationship Id="rId21" Type="http://schemas.openxmlformats.org/officeDocument/2006/relationships/image" Target="../media/image10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slideLayout" Target="../slideLayouts/slideLayout8.xml"/><Relationship Id="rId25" Type="http://schemas.openxmlformats.org/officeDocument/2006/relationships/image" Target="../media/image14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slide" Target="slide2.xml"/><Relationship Id="rId29" Type="http://schemas.openxmlformats.org/officeDocument/2006/relationships/image" Target="../media/image18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image" Target="../media/image13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openxmlformats.org/officeDocument/2006/relationships/image" Target="../media/image12.png"/><Relationship Id="rId28" Type="http://schemas.openxmlformats.org/officeDocument/2006/relationships/image" Target="../media/image17.png"/><Relationship Id="rId10" Type="http://schemas.openxmlformats.org/officeDocument/2006/relationships/audio" Target="../media/media5.mp3"/><Relationship Id="rId19" Type="http://schemas.openxmlformats.org/officeDocument/2006/relationships/image" Target="../media/image9.JP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image" Target="../media/image11.png"/><Relationship Id="rId27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mp3"/><Relationship Id="rId13" Type="http://schemas.microsoft.com/office/2007/relationships/media" Target="../media/media15.mp3"/><Relationship Id="rId18" Type="http://schemas.openxmlformats.org/officeDocument/2006/relationships/notesSlide" Target="../notesSlides/notesSlide3.xml"/><Relationship Id="rId3" Type="http://schemas.microsoft.com/office/2007/relationships/media" Target="../media/media10.mp3"/><Relationship Id="rId21" Type="http://schemas.openxmlformats.org/officeDocument/2006/relationships/image" Target="../media/image19.png"/><Relationship Id="rId7" Type="http://schemas.microsoft.com/office/2007/relationships/media" Target="../media/media12.mp3"/><Relationship Id="rId12" Type="http://schemas.openxmlformats.org/officeDocument/2006/relationships/audio" Target="../media/media14.mp3"/><Relationship Id="rId17" Type="http://schemas.openxmlformats.org/officeDocument/2006/relationships/slideLayout" Target="../slideLayouts/slideLayout8.xml"/><Relationship Id="rId25" Type="http://schemas.openxmlformats.org/officeDocument/2006/relationships/image" Target="../media/image21.png"/><Relationship Id="rId2" Type="http://schemas.openxmlformats.org/officeDocument/2006/relationships/audio" Target="../media/media9.mp3"/><Relationship Id="rId16" Type="http://schemas.openxmlformats.org/officeDocument/2006/relationships/audio" Target="../media/media16.mp3"/><Relationship Id="rId20" Type="http://schemas.openxmlformats.org/officeDocument/2006/relationships/slide" Target="slide2.xml"/><Relationship Id="rId1" Type="http://schemas.microsoft.com/office/2007/relationships/media" Target="../media/media9.mp3"/><Relationship Id="rId6" Type="http://schemas.openxmlformats.org/officeDocument/2006/relationships/audio" Target="../media/media11.mp3"/><Relationship Id="rId11" Type="http://schemas.microsoft.com/office/2007/relationships/media" Target="../media/media14.mp3"/><Relationship Id="rId24" Type="http://schemas.openxmlformats.org/officeDocument/2006/relationships/image" Target="../media/image20.png"/><Relationship Id="rId5" Type="http://schemas.microsoft.com/office/2007/relationships/media" Target="../media/media11.mp3"/><Relationship Id="rId15" Type="http://schemas.microsoft.com/office/2007/relationships/media" Target="../media/media16.mp3"/><Relationship Id="rId23" Type="http://schemas.openxmlformats.org/officeDocument/2006/relationships/image" Target="../media/image12.png"/><Relationship Id="rId10" Type="http://schemas.openxmlformats.org/officeDocument/2006/relationships/audio" Target="../media/media13.mp3"/><Relationship Id="rId19" Type="http://schemas.openxmlformats.org/officeDocument/2006/relationships/image" Target="../media/image9.JPG"/><Relationship Id="rId4" Type="http://schemas.openxmlformats.org/officeDocument/2006/relationships/audio" Target="../media/media10.mp3"/><Relationship Id="rId9" Type="http://schemas.microsoft.com/office/2007/relationships/media" Target="../media/media13.mp3"/><Relationship Id="rId14" Type="http://schemas.openxmlformats.org/officeDocument/2006/relationships/audio" Target="../media/media15.mp3"/><Relationship Id="rId2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20.mp3"/><Relationship Id="rId13" Type="http://schemas.microsoft.com/office/2007/relationships/media" Target="../media/media23.mp3"/><Relationship Id="rId18" Type="http://schemas.openxmlformats.org/officeDocument/2006/relationships/notesSlide" Target="../notesSlides/notesSlide4.xml"/><Relationship Id="rId26" Type="http://schemas.openxmlformats.org/officeDocument/2006/relationships/image" Target="../media/image25.png"/><Relationship Id="rId3" Type="http://schemas.microsoft.com/office/2007/relationships/media" Target="../media/media18.mp3"/><Relationship Id="rId21" Type="http://schemas.openxmlformats.org/officeDocument/2006/relationships/image" Target="../media/image22.png"/><Relationship Id="rId7" Type="http://schemas.microsoft.com/office/2007/relationships/media" Target="../media/media20.mp3"/><Relationship Id="rId12" Type="http://schemas.openxmlformats.org/officeDocument/2006/relationships/audio" Target="../media/media22.mp3"/><Relationship Id="rId17" Type="http://schemas.openxmlformats.org/officeDocument/2006/relationships/slideLayout" Target="../slideLayouts/slideLayout8.xml"/><Relationship Id="rId25" Type="http://schemas.openxmlformats.org/officeDocument/2006/relationships/image" Target="../media/image24.png"/><Relationship Id="rId2" Type="http://schemas.openxmlformats.org/officeDocument/2006/relationships/audio" Target="../media/media17.mp3"/><Relationship Id="rId16" Type="http://schemas.openxmlformats.org/officeDocument/2006/relationships/audio" Target="../media/media24.mp3"/><Relationship Id="rId20" Type="http://schemas.openxmlformats.org/officeDocument/2006/relationships/slide" Target="slide2.xml"/><Relationship Id="rId1" Type="http://schemas.microsoft.com/office/2007/relationships/media" Target="../media/media17.mp3"/><Relationship Id="rId6" Type="http://schemas.openxmlformats.org/officeDocument/2006/relationships/audio" Target="../media/media19.mp3"/><Relationship Id="rId11" Type="http://schemas.microsoft.com/office/2007/relationships/media" Target="../media/media22.mp3"/><Relationship Id="rId24" Type="http://schemas.openxmlformats.org/officeDocument/2006/relationships/image" Target="../media/image23.png"/><Relationship Id="rId5" Type="http://schemas.microsoft.com/office/2007/relationships/media" Target="../media/media19.mp3"/><Relationship Id="rId15" Type="http://schemas.microsoft.com/office/2007/relationships/media" Target="../media/media24.mp3"/><Relationship Id="rId23" Type="http://schemas.openxmlformats.org/officeDocument/2006/relationships/image" Target="../media/image12.png"/><Relationship Id="rId10" Type="http://schemas.openxmlformats.org/officeDocument/2006/relationships/audio" Target="../media/media21.mp3"/><Relationship Id="rId19" Type="http://schemas.openxmlformats.org/officeDocument/2006/relationships/image" Target="../media/image9.JPG"/><Relationship Id="rId4" Type="http://schemas.openxmlformats.org/officeDocument/2006/relationships/audio" Target="../media/media18.mp3"/><Relationship Id="rId9" Type="http://schemas.microsoft.com/office/2007/relationships/media" Target="../media/media21.mp3"/><Relationship Id="rId14" Type="http://schemas.openxmlformats.org/officeDocument/2006/relationships/audio" Target="../media/media23.mp3"/><Relationship Id="rId22" Type="http://schemas.openxmlformats.org/officeDocument/2006/relationships/image" Target="../media/image13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</a:t>
            </a:r>
            <a:r>
              <a:rPr lang="de-DE" dirty="0" smtClean="0"/>
              <a:t>6 </a:t>
            </a:r>
            <a:r>
              <a:rPr lang="de-DE" dirty="0" smtClean="0"/>
              <a:t>– Sprachunterricht anschaulich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Hintergrund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15"/>
                    </a14:imgEffect>
                    <a14:imgEffect>
                      <a14:sharpenSoften amount="-30000"/>
                    </a14:imgEffect>
                    <a14:imgEffect>
                      <a14:brightnessContrast bright="10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4"/>
            <a:ext cx="9144000" cy="5747658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5982289" y="84012"/>
            <a:ext cx="2917786" cy="1477344"/>
            <a:chOff x="5982289" y="84012"/>
            <a:chExt cx="2917786" cy="1477344"/>
          </a:xfrm>
        </p:grpSpPr>
        <p:pic>
          <p:nvPicPr>
            <p:cNvPr id="22" name="Picture 3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149" y="604094"/>
              <a:ext cx="1438275" cy="9572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  <p:sp>
          <p:nvSpPr>
            <p:cNvPr id="10" name="Textfeld 9">
              <a:hlinkClick r:id="rId5" action="ppaction://hlinksldjump"/>
            </p:cNvPr>
            <p:cNvSpPr txBox="1"/>
            <p:nvPr/>
          </p:nvSpPr>
          <p:spPr>
            <a:xfrm>
              <a:off x="5982289" y="84012"/>
              <a:ext cx="29177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u="sng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Fill>
                    <a:solidFill>
                      <a:schemeClr val="bg1">
                        <a:lumMod val="75000"/>
                      </a:schemeClr>
                    </a:solidFill>
                  </a:uFill>
                </a:rPr>
                <a:t>Dans la salle de classe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442892" y="84012"/>
            <a:ext cx="2239587" cy="1477344"/>
            <a:chOff x="3442892" y="84012"/>
            <a:chExt cx="2239587" cy="1477344"/>
          </a:xfrm>
        </p:grpSpPr>
        <p:pic>
          <p:nvPicPr>
            <p:cNvPr id="1026" name="Picture 2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018" y="604094"/>
              <a:ext cx="1438275" cy="9572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  <p:sp>
          <p:nvSpPr>
            <p:cNvPr id="9" name="Textfeld 8">
              <a:hlinkClick r:id="rId7" action="ppaction://hlinksldjump"/>
            </p:cNvPr>
            <p:cNvSpPr txBox="1"/>
            <p:nvPr/>
          </p:nvSpPr>
          <p:spPr>
            <a:xfrm>
              <a:off x="3442892" y="84012"/>
              <a:ext cx="22395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u="sng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Fill>
                    <a:solidFill>
                      <a:schemeClr val="bg1">
                        <a:lumMod val="75000"/>
                      </a:schemeClr>
                    </a:solidFill>
                  </a:uFill>
                </a:rPr>
                <a:t>In the classroom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304550" y="84012"/>
            <a:ext cx="2166107" cy="1477344"/>
            <a:chOff x="304550" y="84012"/>
            <a:chExt cx="2166107" cy="1477344"/>
          </a:xfrm>
        </p:grpSpPr>
        <p:sp>
          <p:nvSpPr>
            <p:cNvPr id="2" name="Textfeld 1">
              <a:hlinkClick r:id="rId9" action="ppaction://hlinksldjump"/>
            </p:cNvPr>
            <p:cNvSpPr txBox="1"/>
            <p:nvPr/>
          </p:nvSpPr>
          <p:spPr>
            <a:xfrm>
              <a:off x="304550" y="84012"/>
              <a:ext cx="2166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400" u="sng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Fill>
                    <a:solidFill>
                      <a:schemeClr val="bg1">
                        <a:lumMod val="75000"/>
                      </a:schemeClr>
                    </a:solidFill>
                  </a:uFill>
                </a:rPr>
                <a:t>Im Klassenraum</a:t>
              </a:r>
            </a:p>
          </p:txBody>
        </p:sp>
        <p:pic>
          <p:nvPicPr>
            <p:cNvPr id="5" name="Picture 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604094"/>
              <a:ext cx="1438275" cy="9572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</p:grpSp>
    </p:spTree>
    <p:extLst>
      <p:ext uri="{BB962C8B-B14F-4D97-AF65-F5344CB8AC3E}">
        <p14:creationId xmlns:p14="http://schemas.microsoft.com/office/powerpoint/2010/main" val="31903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intergrund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4"/>
            <a:ext cx="9144000" cy="5747658"/>
          </a:xfrm>
          <a:prstGeom prst="rect">
            <a:avLst/>
          </a:prstGeom>
        </p:spPr>
      </p:pic>
      <p:sp>
        <p:nvSpPr>
          <p:cNvPr id="28" name="Zurück">
            <a:hlinkClick r:id="rId20" action="ppaction://hlinksldjump"/>
          </p:cNvPr>
          <p:cNvSpPr/>
          <p:nvPr/>
        </p:nvSpPr>
        <p:spPr>
          <a:xfrm>
            <a:off x="7596336" y="340435"/>
            <a:ext cx="288000" cy="288000"/>
          </a:xfrm>
          <a:prstGeom prst="ellipse">
            <a:avLst/>
          </a:prstGeom>
          <a:solidFill>
            <a:srgbClr val="DDDDDD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i</a:t>
            </a:r>
            <a:endParaRPr lang="de-DE" b="1" dirty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pic>
        <p:nvPicPr>
          <p:cNvPr id="22" name="Flagge_DE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344" y="197289"/>
            <a:ext cx="863269" cy="5742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6" name="Tisch"/>
          <p:cNvSpPr/>
          <p:nvPr/>
        </p:nvSpPr>
        <p:spPr>
          <a:xfrm>
            <a:off x="7596336" y="4850904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Tisch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723584" y="4978152"/>
            <a:ext cx="609600" cy="609600"/>
          </a:xfrm>
          <a:prstGeom prst="rect">
            <a:avLst/>
          </a:prstGeom>
        </p:spPr>
      </p:pic>
      <p:sp>
        <p:nvSpPr>
          <p:cNvPr id="21" name="Kreide"/>
          <p:cNvSpPr/>
          <p:nvPr/>
        </p:nvSpPr>
        <p:spPr>
          <a:xfrm>
            <a:off x="7740303" y="3577532"/>
            <a:ext cx="864096" cy="864096"/>
          </a:xfrm>
          <a:prstGeom prst="ellipse">
            <a:avLst/>
          </a:prstGeom>
          <a:blipFill>
            <a:blip r:embed="rId23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Kreide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867551" y="3704780"/>
            <a:ext cx="609600" cy="609600"/>
          </a:xfrm>
          <a:prstGeom prst="rect">
            <a:avLst/>
          </a:prstGeom>
        </p:spPr>
      </p:pic>
      <p:sp>
        <p:nvSpPr>
          <p:cNvPr id="10" name="Lehrer"/>
          <p:cNvSpPr/>
          <p:nvPr/>
        </p:nvSpPr>
        <p:spPr>
          <a:xfrm>
            <a:off x="5813078" y="192139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Lehrer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5940326" y="2048644"/>
            <a:ext cx="609600" cy="609600"/>
          </a:xfrm>
          <a:prstGeom prst="rect">
            <a:avLst/>
          </a:prstGeom>
        </p:spPr>
      </p:pic>
      <p:sp>
        <p:nvSpPr>
          <p:cNvPr id="12" name="Schüler"/>
          <p:cNvSpPr/>
          <p:nvPr/>
        </p:nvSpPr>
        <p:spPr>
          <a:xfrm>
            <a:off x="4427984" y="192958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Schueler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555232" y="2056834"/>
            <a:ext cx="609600" cy="609600"/>
          </a:xfrm>
          <a:prstGeom prst="rect">
            <a:avLst/>
          </a:prstGeom>
        </p:spPr>
      </p:pic>
      <p:sp>
        <p:nvSpPr>
          <p:cNvPr id="20" name="Buch"/>
          <p:cNvSpPr/>
          <p:nvPr/>
        </p:nvSpPr>
        <p:spPr>
          <a:xfrm>
            <a:off x="1509192" y="465770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Buch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1636440" y="4784948"/>
            <a:ext cx="609600" cy="609600"/>
          </a:xfrm>
          <a:prstGeom prst="rect">
            <a:avLst/>
          </a:prstGeom>
        </p:spPr>
      </p:pic>
      <p:sp>
        <p:nvSpPr>
          <p:cNvPr id="18" name="Stuhl"/>
          <p:cNvSpPr/>
          <p:nvPr/>
        </p:nvSpPr>
        <p:spPr>
          <a:xfrm>
            <a:off x="291880" y="411405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Stuhl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19128" y="4241304"/>
            <a:ext cx="609600" cy="609600"/>
          </a:xfrm>
          <a:prstGeom prst="rect">
            <a:avLst/>
          </a:prstGeom>
        </p:spPr>
      </p:pic>
      <p:sp>
        <p:nvSpPr>
          <p:cNvPr id="14" name="Tafel"/>
          <p:cNvSpPr/>
          <p:nvPr/>
        </p:nvSpPr>
        <p:spPr>
          <a:xfrm>
            <a:off x="1155976" y="213742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Tafel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8"/>
          <a:stretch>
            <a:fillRect/>
          </a:stretch>
        </p:blipFill>
        <p:spPr>
          <a:xfrm>
            <a:off x="1283224" y="2264668"/>
            <a:ext cx="609600" cy="609600"/>
          </a:xfrm>
          <a:prstGeom prst="rect">
            <a:avLst/>
          </a:prstGeom>
        </p:spPr>
      </p:pic>
      <p:sp>
        <p:nvSpPr>
          <p:cNvPr id="33" name="Klassenraum"/>
          <p:cNvSpPr txBox="1"/>
          <p:nvPr/>
        </p:nvSpPr>
        <p:spPr>
          <a:xfrm>
            <a:off x="682629" y="743897"/>
            <a:ext cx="1513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chemeClr val="bg1">
                      <a:lumMod val="75000"/>
                    </a:schemeClr>
                  </a:solidFill>
                </a:uFill>
              </a:rPr>
              <a:t>Klassenraum</a:t>
            </a:r>
          </a:p>
        </p:txBody>
      </p:sp>
      <p:pic>
        <p:nvPicPr>
          <p:cNvPr id="3" name="Klassenraum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9"/>
          <a:stretch>
            <a:fillRect/>
          </a:stretch>
        </p:blipFill>
        <p:spPr>
          <a:xfrm>
            <a:off x="2195736" y="6391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4327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 showWhenStopped="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3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4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1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966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83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8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80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intergrund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4"/>
            <a:ext cx="9144000" cy="5747658"/>
          </a:xfrm>
          <a:prstGeom prst="rect">
            <a:avLst/>
          </a:prstGeom>
        </p:spPr>
      </p:pic>
      <p:sp>
        <p:nvSpPr>
          <p:cNvPr id="23" name="Zurück">
            <a:hlinkClick r:id="rId20" action="ppaction://hlinksldjump"/>
          </p:cNvPr>
          <p:cNvSpPr/>
          <p:nvPr/>
        </p:nvSpPr>
        <p:spPr>
          <a:xfrm>
            <a:off x="7596336" y="340435"/>
            <a:ext cx="288000" cy="288000"/>
          </a:xfrm>
          <a:prstGeom prst="ellipse">
            <a:avLst/>
          </a:prstGeom>
          <a:solidFill>
            <a:srgbClr val="DDDDDD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i</a:t>
            </a:r>
            <a:endParaRPr lang="de-DE" b="1" dirty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pic>
        <p:nvPicPr>
          <p:cNvPr id="1026" name="Flagge_EN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924" y="193675"/>
            <a:ext cx="863269" cy="5742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6" name="Tisch"/>
          <p:cNvSpPr/>
          <p:nvPr/>
        </p:nvSpPr>
        <p:spPr>
          <a:xfrm>
            <a:off x="7596336" y="4850904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des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740351" y="4978152"/>
            <a:ext cx="609600" cy="609600"/>
          </a:xfrm>
          <a:prstGeom prst="rect">
            <a:avLst/>
          </a:prstGeom>
        </p:spPr>
      </p:pic>
      <p:sp>
        <p:nvSpPr>
          <p:cNvPr id="24" name="Kreide"/>
          <p:cNvSpPr/>
          <p:nvPr/>
        </p:nvSpPr>
        <p:spPr>
          <a:xfrm>
            <a:off x="7740303" y="3577532"/>
            <a:ext cx="864096" cy="864096"/>
          </a:xfrm>
          <a:prstGeom prst="ellipse">
            <a:avLst/>
          </a:prstGeom>
          <a:blipFill>
            <a:blip r:embed="rId23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chalk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867551" y="3704780"/>
            <a:ext cx="609600" cy="609600"/>
          </a:xfrm>
          <a:prstGeom prst="rect">
            <a:avLst/>
          </a:prstGeom>
        </p:spPr>
      </p:pic>
      <p:sp>
        <p:nvSpPr>
          <p:cNvPr id="10" name="Lehrer"/>
          <p:cNvSpPr/>
          <p:nvPr/>
        </p:nvSpPr>
        <p:spPr>
          <a:xfrm>
            <a:off x="5813078" y="192139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teacher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5940326" y="2048644"/>
            <a:ext cx="609600" cy="609600"/>
          </a:xfrm>
          <a:prstGeom prst="rect">
            <a:avLst/>
          </a:prstGeom>
        </p:spPr>
      </p:pic>
      <p:sp>
        <p:nvSpPr>
          <p:cNvPr id="12" name="Schüler"/>
          <p:cNvSpPr/>
          <p:nvPr/>
        </p:nvSpPr>
        <p:spPr>
          <a:xfrm>
            <a:off x="4427984" y="192958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student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4555232" y="2056834"/>
            <a:ext cx="609600" cy="609600"/>
          </a:xfrm>
          <a:prstGeom prst="rect">
            <a:avLst/>
          </a:prstGeom>
        </p:spPr>
      </p:pic>
      <p:sp>
        <p:nvSpPr>
          <p:cNvPr id="20" name="Buch"/>
          <p:cNvSpPr/>
          <p:nvPr/>
        </p:nvSpPr>
        <p:spPr>
          <a:xfrm>
            <a:off x="1509192" y="465770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book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636440" y="4784948"/>
            <a:ext cx="609600" cy="609600"/>
          </a:xfrm>
          <a:prstGeom prst="rect">
            <a:avLst/>
          </a:prstGeom>
        </p:spPr>
      </p:pic>
      <p:sp>
        <p:nvSpPr>
          <p:cNvPr id="18" name="Stuhl"/>
          <p:cNvSpPr/>
          <p:nvPr/>
        </p:nvSpPr>
        <p:spPr>
          <a:xfrm>
            <a:off x="291880" y="411405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chair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419128" y="4241304"/>
            <a:ext cx="609600" cy="609600"/>
          </a:xfrm>
          <a:prstGeom prst="rect">
            <a:avLst/>
          </a:prstGeom>
        </p:spPr>
      </p:pic>
      <p:sp>
        <p:nvSpPr>
          <p:cNvPr id="14" name="Tafel"/>
          <p:cNvSpPr/>
          <p:nvPr/>
        </p:nvSpPr>
        <p:spPr>
          <a:xfrm>
            <a:off x="1155976" y="213742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blackboard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283224" y="2264668"/>
            <a:ext cx="609600" cy="609600"/>
          </a:xfrm>
          <a:prstGeom prst="rect">
            <a:avLst/>
          </a:prstGeom>
        </p:spPr>
      </p:pic>
      <p:sp>
        <p:nvSpPr>
          <p:cNvPr id="22" name="Klassenraum"/>
          <p:cNvSpPr txBox="1"/>
          <p:nvPr/>
        </p:nvSpPr>
        <p:spPr>
          <a:xfrm>
            <a:off x="682629" y="743897"/>
            <a:ext cx="1265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chemeClr val="bg1">
                      <a:lumMod val="75000"/>
                    </a:schemeClr>
                  </a:solidFill>
                </a:uFill>
              </a:rPr>
              <a:t>Classroom</a:t>
            </a:r>
            <a:endParaRPr lang="en-GB" sz="2000" u="sng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Fill>
                <a:solidFill>
                  <a:schemeClr val="bg1">
                    <a:lumMod val="75000"/>
                  </a:schemeClr>
                </a:solidFill>
              </a:uFill>
            </a:endParaRPr>
          </a:p>
        </p:txBody>
      </p:sp>
      <p:pic>
        <p:nvPicPr>
          <p:cNvPr id="30" name="classroom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020072" y="6391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4744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0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6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19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00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82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9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85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139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intergrund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9"/>
            <a:ext cx="9144000" cy="5747658"/>
          </a:xfrm>
          <a:prstGeom prst="rect">
            <a:avLst/>
          </a:prstGeom>
        </p:spPr>
      </p:pic>
      <p:sp>
        <p:nvSpPr>
          <p:cNvPr id="28" name="Zurück">
            <a:hlinkClick r:id="rId20" action="ppaction://hlinksldjump"/>
          </p:cNvPr>
          <p:cNvSpPr/>
          <p:nvPr/>
        </p:nvSpPr>
        <p:spPr>
          <a:xfrm>
            <a:off x="7596336" y="340435"/>
            <a:ext cx="288000" cy="288000"/>
          </a:xfrm>
          <a:prstGeom prst="ellipse">
            <a:avLst/>
          </a:prstGeom>
          <a:solidFill>
            <a:srgbClr val="DDDDDD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i</a:t>
            </a:r>
            <a:endParaRPr lang="de-DE" b="1" dirty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</p:txBody>
      </p:sp>
      <p:pic>
        <p:nvPicPr>
          <p:cNvPr id="22" name="Flagge_FR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845" y="193675"/>
            <a:ext cx="863269" cy="5742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6" name="Tisch"/>
          <p:cNvSpPr/>
          <p:nvPr/>
        </p:nvSpPr>
        <p:spPr>
          <a:xfrm>
            <a:off x="7596336" y="4850904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tab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723584" y="4978152"/>
            <a:ext cx="609600" cy="609600"/>
          </a:xfrm>
          <a:prstGeom prst="rect">
            <a:avLst/>
          </a:prstGeom>
        </p:spPr>
      </p:pic>
      <p:sp>
        <p:nvSpPr>
          <p:cNvPr id="23" name="Kreide"/>
          <p:cNvSpPr/>
          <p:nvPr/>
        </p:nvSpPr>
        <p:spPr>
          <a:xfrm>
            <a:off x="7740303" y="3577532"/>
            <a:ext cx="864096" cy="864096"/>
          </a:xfrm>
          <a:prstGeom prst="ellipse">
            <a:avLst/>
          </a:prstGeom>
          <a:blipFill>
            <a:blip r:embed="rId23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craie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7867551" y="3704780"/>
            <a:ext cx="609600" cy="609600"/>
          </a:xfrm>
          <a:prstGeom prst="rect">
            <a:avLst/>
          </a:prstGeom>
        </p:spPr>
      </p:pic>
      <p:sp>
        <p:nvSpPr>
          <p:cNvPr id="10" name="Lehrer"/>
          <p:cNvSpPr/>
          <p:nvPr/>
        </p:nvSpPr>
        <p:spPr>
          <a:xfrm>
            <a:off x="5813078" y="192139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professeur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5940326" y="2048644"/>
            <a:ext cx="609600" cy="609600"/>
          </a:xfrm>
          <a:prstGeom prst="rect">
            <a:avLst/>
          </a:prstGeom>
        </p:spPr>
      </p:pic>
      <p:sp>
        <p:nvSpPr>
          <p:cNvPr id="12" name="Schüler"/>
          <p:cNvSpPr/>
          <p:nvPr/>
        </p:nvSpPr>
        <p:spPr>
          <a:xfrm>
            <a:off x="4427984" y="192958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eleve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555232" y="2056834"/>
            <a:ext cx="609600" cy="609600"/>
          </a:xfrm>
          <a:prstGeom prst="rect">
            <a:avLst/>
          </a:prstGeom>
        </p:spPr>
      </p:pic>
      <p:sp>
        <p:nvSpPr>
          <p:cNvPr id="20" name="Buch"/>
          <p:cNvSpPr/>
          <p:nvPr/>
        </p:nvSpPr>
        <p:spPr>
          <a:xfrm>
            <a:off x="1509192" y="465770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livre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1636440" y="4784948"/>
            <a:ext cx="609600" cy="609600"/>
          </a:xfrm>
          <a:prstGeom prst="rect">
            <a:avLst/>
          </a:prstGeom>
        </p:spPr>
      </p:pic>
      <p:sp>
        <p:nvSpPr>
          <p:cNvPr id="18" name="Stuhl"/>
          <p:cNvSpPr/>
          <p:nvPr/>
        </p:nvSpPr>
        <p:spPr>
          <a:xfrm>
            <a:off x="291880" y="4114056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chaise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419128" y="4241304"/>
            <a:ext cx="609600" cy="609600"/>
          </a:xfrm>
          <a:prstGeom prst="rect">
            <a:avLst/>
          </a:prstGeom>
        </p:spPr>
      </p:pic>
      <p:sp>
        <p:nvSpPr>
          <p:cNvPr id="14" name="Tafel"/>
          <p:cNvSpPr/>
          <p:nvPr/>
        </p:nvSpPr>
        <p:spPr>
          <a:xfrm>
            <a:off x="1155976" y="2137420"/>
            <a:ext cx="864096" cy="864096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tableau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283224" y="2264668"/>
            <a:ext cx="609600" cy="609600"/>
          </a:xfrm>
          <a:prstGeom prst="rect">
            <a:avLst/>
          </a:prstGeom>
        </p:spPr>
      </p:pic>
      <p:sp>
        <p:nvSpPr>
          <p:cNvPr id="21" name="Salle de classe"/>
          <p:cNvSpPr txBox="1"/>
          <p:nvPr/>
        </p:nvSpPr>
        <p:spPr>
          <a:xfrm>
            <a:off x="682629" y="743897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u="sng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chemeClr val="bg1">
                      <a:lumMod val="75000"/>
                    </a:schemeClr>
                  </a:solidFill>
                </a:uFill>
              </a:rPr>
              <a:t>La salle de classe</a:t>
            </a:r>
          </a:p>
        </p:txBody>
      </p:sp>
      <p:pic>
        <p:nvPicPr>
          <p:cNvPr id="19" name="salle-de-classe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2627392" y="6391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7442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6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3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7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64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5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9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67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90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136</Words>
  <Application>Microsoft Office PowerPoint</Application>
  <PresentationFormat>Bildschirmpräsentation (16:10)</PresentationFormat>
  <Paragraphs>18</Paragraphs>
  <Slides>5</Slides>
  <Notes>4</Notes>
  <HiddenSlides>0</HiddenSlides>
  <MMClips>24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MMI_Vorlage03</vt:lpstr>
      <vt:lpstr>Kapitel 6 – Sprachunterricht anschaulich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Ute Simon</dc:creator>
  <cp:lastModifiedBy>F W</cp:lastModifiedBy>
  <cp:revision>29</cp:revision>
  <dcterms:created xsi:type="dcterms:W3CDTF">2012-03-25T22:03:22Z</dcterms:created>
  <dcterms:modified xsi:type="dcterms:W3CDTF">2012-05-31T17:25:14Z</dcterms:modified>
  <cp:version>42</cp:version>
</cp:coreProperties>
</file>