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9"/>
  </p:notesMasterIdLst>
  <p:sldIdLst>
    <p:sldId id="256" r:id="rId2"/>
    <p:sldId id="262" r:id="rId3"/>
    <p:sldId id="260" r:id="rId4"/>
    <p:sldId id="265" r:id="rId5"/>
    <p:sldId id="264" r:id="rId6"/>
    <p:sldId id="263" r:id="rId7"/>
    <p:sldId id="259" r:id="rId8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0E8DF"/>
    <a:srgbClr val="D7CCC2"/>
    <a:srgbClr val="D5D7D0"/>
    <a:srgbClr val="E43720"/>
    <a:srgbClr val="EEF5EC"/>
    <a:srgbClr val="FFFFFF"/>
    <a:srgbClr val="5E92C7"/>
    <a:srgbClr val="0D336E"/>
    <a:srgbClr val="05112C"/>
    <a:srgbClr val="0F2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28" autoAdjust="0"/>
  </p:normalViewPr>
  <p:slideViewPr>
    <p:cSldViewPr showGuides="1">
      <p:cViewPr>
        <p:scale>
          <a:sx n="107" d="100"/>
          <a:sy n="107" d="100"/>
        </p:scale>
        <p:origin x="-894" y="-72"/>
      </p:cViewPr>
      <p:guideLst>
        <p:guide orient="horz" pos="258"/>
        <p:guide orient="horz" pos="3342"/>
        <p:guide orient="horz" pos="2299"/>
        <p:guide pos="3379"/>
        <p:guide pos="295"/>
        <p:guide pos="5465"/>
        <p:guide pos="1882"/>
        <p:guide pos="2200"/>
        <p:guide pos="3696"/>
        <p:guide pos="4558"/>
        <p:guide pos="48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>
        <p:scale>
          <a:sx n="80" d="100"/>
          <a:sy n="80" d="100"/>
        </p:scale>
        <p:origin x="-3018" y="51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359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700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Das in dieser Präsentation verwendete Video wurde von </a:t>
            </a:r>
            <a:r>
              <a:rPr lang="de-DE" dirty="0"/>
              <a:t>F</a:t>
            </a:r>
            <a:r>
              <a:rPr lang="de-DE" dirty="0" smtClean="0"/>
              <a:t>otolia </a:t>
            </a:r>
            <a:r>
              <a:rPr lang="de-DE" dirty="0" smtClean="0"/>
              <a:t>bereitgestellt. Es ist nicht für den kommerziellen Gebrauch freigegeben und darf ausschließlich für Trainingszwecke genutzt werden. Sollten Sie eines oder mehrere dieser Bilder/Videos kommerziell nutzen wollen, folgen Sie bitte dem jeweiligen Link zur Bildagentur fotolia.de.</a:t>
            </a:r>
          </a:p>
          <a:p>
            <a:r>
              <a:rPr lang="de-DE" b="1" dirty="0" smtClean="0"/>
              <a:t>Copyright / Urheberangaben:</a:t>
            </a:r>
            <a:r>
              <a:rPr lang="de-DE" dirty="0" smtClean="0"/>
              <a:t> http://de.fotolia.com/id/</a:t>
            </a:r>
            <a:r>
              <a:rPr lang="en-US" dirty="0" smtClean="0"/>
              <a:t>22545207 Iconic Question Mark On White Stage © </a:t>
            </a:r>
            <a:r>
              <a:rPr lang="en-US" dirty="0" err="1" smtClean="0"/>
              <a:t>cinecart</a:t>
            </a:r>
            <a:r>
              <a:rPr lang="en-US" dirty="0" smtClean="0"/>
              <a:t> - Fotolia.com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7464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624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Das in dieser Präsentation verwendete Video wurde von </a:t>
            </a:r>
            <a:r>
              <a:rPr lang="de-DE" dirty="0" smtClean="0"/>
              <a:t>Fotolia </a:t>
            </a:r>
            <a:r>
              <a:rPr lang="de-DE" dirty="0" smtClean="0"/>
              <a:t>bereitgestellt. Es ist nicht für den kommerziellen Gebrauch freigegeben und darf ausschließlich für Trainingszwecke genutzt werden. Sollten Sie eines oder mehrere dieser Bilder/Videos kommerziell nutzen wollen, folgen Sie bitte dem jeweiligen Link zur Bildagentur fotolia.de.</a:t>
            </a:r>
          </a:p>
          <a:p>
            <a:r>
              <a:rPr lang="de-DE" b="1" dirty="0" smtClean="0"/>
              <a:t>Copyright / Urheberangaben:</a:t>
            </a:r>
            <a:r>
              <a:rPr lang="de-DE" dirty="0" smtClean="0"/>
              <a:t> http://de.fotolia.com/id/</a:t>
            </a:r>
            <a:r>
              <a:rPr lang="en-US" dirty="0" smtClean="0"/>
              <a:t>22545207 Iconic Question Mark On White Stage © </a:t>
            </a:r>
            <a:r>
              <a:rPr lang="en-US" dirty="0" err="1" smtClean="0"/>
              <a:t>cinecart</a:t>
            </a:r>
            <a:r>
              <a:rPr lang="en-US" dirty="0" smtClean="0"/>
              <a:t> - Fotolia.com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7464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849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Das in dieser Präsentation verwendete Video wurde von </a:t>
            </a:r>
            <a:r>
              <a:rPr lang="de-DE" dirty="0"/>
              <a:t>F</a:t>
            </a:r>
            <a:r>
              <a:rPr lang="de-DE" dirty="0" smtClean="0"/>
              <a:t>otolia </a:t>
            </a:r>
            <a:r>
              <a:rPr lang="de-DE" dirty="0" smtClean="0"/>
              <a:t>bereitgestellt. Es ist nicht für den kommerziellen Gebrauch freigegeben und darf ausschließlich für Trainingszwecke genutzt werden. Sollten Sie eines oder mehrere dieser Bilder/Videos kommerziell nutzen wollen, folgen Sie bitte dem jeweiligen Link zur Bildagentur fotolia.de.</a:t>
            </a:r>
          </a:p>
          <a:p>
            <a:r>
              <a:rPr lang="de-DE" b="1" dirty="0" smtClean="0"/>
              <a:t>Copyright / Urheberangaben:</a:t>
            </a:r>
            <a:r>
              <a:rPr lang="de-DE" dirty="0" smtClean="0"/>
              <a:t> http://de.fotolia.com/id/</a:t>
            </a:r>
            <a:r>
              <a:rPr lang="en-US" dirty="0" smtClean="0"/>
              <a:t>22545207 Iconic Question Mark On White Stage © </a:t>
            </a:r>
            <a:r>
              <a:rPr lang="en-US" dirty="0" err="1" smtClean="0"/>
              <a:t>cinecart</a:t>
            </a:r>
            <a:r>
              <a:rPr lang="en-US" dirty="0" smtClean="0"/>
              <a:t> - Fotolia.com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74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146547"/>
            <a:ext cx="8207372" cy="688256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000" dirty="0">
                <a:ln w="6350" cmpd="sng">
                  <a:noFill/>
                  <a:prstDash val="solid"/>
                </a:ln>
                <a:gradFill flip="none" rotWithShape="1">
                  <a:gsLst>
                    <a:gs pos="4000">
                      <a:schemeClr val="tx1"/>
                    </a:gs>
                    <a:gs pos="25000">
                      <a:srgbClr val="05112C"/>
                    </a:gs>
                    <a:gs pos="65000">
                      <a:srgbClr val="0D336E"/>
                    </a:gs>
                    <a:gs pos="95000">
                      <a:schemeClr val="bg1"/>
                    </a:gs>
                    <a:gs pos="85000">
                      <a:srgbClr val="5E92C7"/>
                    </a:gs>
                  </a:gsLst>
                  <a:lin ang="16200000" scaled="1"/>
                  <a:tileRect/>
                </a:gradFill>
                <a:latin typeface="Arial Rounded MT Bold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8.png"/><Relationship Id="rId2" Type="http://schemas.microsoft.com/office/2007/relationships/media" Target="../media/media1.wmv"/><Relationship Id="rId1" Type="http://schemas.openxmlformats.org/officeDocument/2006/relationships/video" Target="NULL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 smtClean="0"/>
              <a:t>Kapitel 7 – Frage-und-Antwort-Folie </a:t>
            </a:r>
            <a:r>
              <a:rPr lang="de-DE" dirty="0" smtClean="0"/>
              <a:t>mit Video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Fragen &amp; Antworten</a:t>
            </a:r>
            <a:br>
              <a:rPr lang="de-DE" smtClean="0"/>
            </a:br>
            <a:r>
              <a:rPr lang="de-DE" smtClean="0"/>
              <a:t>mit Videohintergrund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441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5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1_Fotolia_22545207_V_HD720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r="9972"/>
          <a:stretch>
            <a:fillRect/>
          </a:stretch>
        </p:blipFill>
        <p:spPr>
          <a:xfrm>
            <a:off x="-1" y="900"/>
            <a:ext cx="9144001" cy="571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ragen"/>
          <p:cNvSpPr txBox="1"/>
          <p:nvPr/>
        </p:nvSpPr>
        <p:spPr>
          <a:xfrm>
            <a:off x="3779912" y="985292"/>
            <a:ext cx="4895776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63500" contourW="12700" prstMaterial="metal">
              <a:bevelT w="50800" h="38100"/>
              <a:bevelB w="101600" h="50800"/>
              <a:extrusionClr>
                <a:srgbClr val="0F297D"/>
              </a:extrusionClr>
              <a:contourClr>
                <a:srgbClr val="0F297D"/>
              </a:contourClr>
            </a:sp3d>
          </a:bodyPr>
          <a:lstStyle>
            <a:defPPr>
              <a:defRPr lang="de-DE"/>
            </a:defPPr>
            <a:lvl1pPr>
              <a:defRPr sz="23900" b="1">
                <a:gradFill flip="none" rotWithShape="1">
                  <a:gsLst>
                    <a:gs pos="4000">
                      <a:schemeClr val="tx1"/>
                    </a:gs>
                    <a:gs pos="25000">
                      <a:srgbClr val="05112C"/>
                    </a:gs>
                    <a:gs pos="65000">
                      <a:srgbClr val="0D336E"/>
                    </a:gs>
                    <a:gs pos="95000">
                      <a:schemeClr val="bg1"/>
                    </a:gs>
                    <a:gs pos="85000">
                      <a:srgbClr val="5E92C7"/>
                    </a:gs>
                  </a:gsLst>
                  <a:lin ang="16200000" scaled="1"/>
                  <a:tileRect/>
                </a:gradFill>
                <a:effectLst>
                  <a:reflection blurRad="6350" stA="50000" endA="300" endPos="50000" dist="29997" dir="5400000" sy="-100000" algn="bl" rotWithShape="0"/>
                </a:effectLst>
                <a:latin typeface="Arial Rounded MT Bold" pitchFamily="34" charset="0"/>
              </a:defRPr>
            </a:lvl1pPr>
          </a:lstStyle>
          <a:p>
            <a:r>
              <a:rPr lang="de-DE" sz="7200" dirty="0">
                <a:gradFill flip="none" rotWithShape="1">
                  <a:gsLst>
                    <a:gs pos="0">
                      <a:schemeClr val="tx1"/>
                    </a:gs>
                    <a:gs pos="15000">
                      <a:srgbClr val="05112C"/>
                    </a:gs>
                    <a:gs pos="65000">
                      <a:srgbClr val="0D336E"/>
                    </a:gs>
                    <a:gs pos="95000">
                      <a:schemeClr val="bg1"/>
                    </a:gs>
                    <a:gs pos="85000">
                      <a:srgbClr val="5E92C7"/>
                    </a:gs>
                  </a:gsLst>
                  <a:lin ang="16200000" scaled="1"/>
                  <a:tileRect/>
                </a:gradFill>
                <a:effectLst/>
              </a:rPr>
              <a:t>Fragen &amp; Antworten</a:t>
            </a:r>
          </a:p>
        </p:txBody>
      </p:sp>
    </p:spTree>
    <p:extLst>
      <p:ext uri="{BB962C8B-B14F-4D97-AF65-F5344CB8AC3E}">
        <p14:creationId xmlns:p14="http://schemas.microsoft.com/office/powerpoint/2010/main" val="16999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0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2838771"/>
            <a:ext cx="8207372" cy="1303809"/>
          </a:xfrm>
        </p:spPr>
        <p:txBody>
          <a:bodyPr/>
          <a:lstStyle/>
          <a:p>
            <a:r>
              <a:rPr lang="de-DE" dirty="0" smtClean="0"/>
              <a:t>Fragen &amp; Antworten</a:t>
            </a:r>
            <a:br>
              <a:rPr lang="de-DE" dirty="0" smtClean="0"/>
            </a:br>
            <a:r>
              <a:rPr lang="de-DE" dirty="0" smtClean="0"/>
              <a:t>mit mehreren Videos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882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5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Horizont"/>
          <p:cNvSpPr/>
          <p:nvPr/>
        </p:nvSpPr>
        <p:spPr>
          <a:xfrm>
            <a:off x="-36512" y="3567756"/>
            <a:ext cx="9252520" cy="2170064"/>
          </a:xfrm>
          <a:prstGeom prst="rect">
            <a:avLst/>
          </a:prstGeom>
          <a:gradFill flip="none" rotWithShape="1">
            <a:gsLst>
              <a:gs pos="0">
                <a:srgbClr val="D5D7D0"/>
              </a:gs>
              <a:gs pos="52000">
                <a:srgbClr val="E0E8DF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Antworten"/>
          <p:cNvSpPr txBox="1"/>
          <p:nvPr/>
        </p:nvSpPr>
        <p:spPr>
          <a:xfrm>
            <a:off x="3936699" y="4321467"/>
            <a:ext cx="4883773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63500" contourW="12700" prstMaterial="metal">
              <a:bevelT w="50800" h="38100"/>
              <a:bevelB w="101600" h="50800"/>
              <a:extrusionClr>
                <a:srgbClr val="0F297D"/>
              </a:extrusionClr>
              <a:contourClr>
                <a:srgbClr val="0F297D"/>
              </a:contourClr>
            </a:sp3d>
          </a:bodyPr>
          <a:lstStyle>
            <a:defPPr>
              <a:defRPr lang="de-DE"/>
            </a:defPPr>
            <a:lvl1pPr>
              <a:defRPr sz="8000" b="1">
                <a:gradFill flip="none" rotWithShape="1">
                  <a:gsLst>
                    <a:gs pos="4000">
                      <a:schemeClr val="tx1"/>
                    </a:gs>
                    <a:gs pos="25000">
                      <a:srgbClr val="05112C"/>
                    </a:gs>
                    <a:gs pos="65000">
                      <a:srgbClr val="0D336E"/>
                    </a:gs>
                    <a:gs pos="95000">
                      <a:schemeClr val="bg1"/>
                    </a:gs>
                    <a:gs pos="85000">
                      <a:srgbClr val="5E92C7"/>
                    </a:gs>
                  </a:gsLst>
                  <a:lin ang="16200000" scaled="1"/>
                  <a:tileRect/>
                </a:gradFill>
                <a:effectLst>
                  <a:reflection blurRad="6350" stA="50000" endA="300" endPos="50000" dist="29997" dir="5400000" sy="-100000" algn="bl" rotWithShape="0"/>
                </a:effectLst>
                <a:latin typeface="Arial Rounded MT Bold" pitchFamily="34" charset="0"/>
              </a:defRPr>
            </a:lvl1pPr>
          </a:lstStyle>
          <a:p>
            <a:pPr algn="r"/>
            <a:r>
              <a:rPr lang="de-DE" sz="7200" dirty="0">
                <a:effectLst/>
              </a:rPr>
              <a:t>Antworten</a:t>
            </a:r>
          </a:p>
        </p:txBody>
      </p:sp>
      <p:sp>
        <p:nvSpPr>
          <p:cNvPr id="2" name="Fragen"/>
          <p:cNvSpPr txBox="1"/>
          <p:nvPr/>
        </p:nvSpPr>
        <p:spPr>
          <a:xfrm>
            <a:off x="4479283" y="49188"/>
            <a:ext cx="4326441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63500" contourW="12700" prstMaterial="metal">
              <a:bevelT w="50800" h="38100"/>
              <a:bevelB w="101600" h="50800"/>
              <a:extrusionClr>
                <a:srgbClr val="0F297D"/>
              </a:extrusionClr>
              <a:contourClr>
                <a:srgbClr val="0F297D"/>
              </a:contourClr>
            </a:sp3d>
          </a:bodyPr>
          <a:lstStyle>
            <a:defPPr>
              <a:defRPr lang="de-DE"/>
            </a:defPPr>
            <a:lvl1pPr>
              <a:defRPr sz="23900" b="1">
                <a:gradFill flip="none" rotWithShape="1">
                  <a:gsLst>
                    <a:gs pos="4000">
                      <a:schemeClr val="tx1"/>
                    </a:gs>
                    <a:gs pos="25000">
                      <a:srgbClr val="05112C"/>
                    </a:gs>
                    <a:gs pos="65000">
                      <a:srgbClr val="0D336E"/>
                    </a:gs>
                    <a:gs pos="95000">
                      <a:schemeClr val="bg1"/>
                    </a:gs>
                    <a:gs pos="85000">
                      <a:srgbClr val="5E92C7"/>
                    </a:gs>
                  </a:gsLst>
                  <a:lin ang="16200000" scaled="1"/>
                  <a:tileRect/>
                </a:gradFill>
                <a:effectLst>
                  <a:reflection blurRad="6350" stA="50000" endA="300" endPos="50000" dist="29997" dir="5400000" sy="-100000" algn="bl" rotWithShape="0"/>
                </a:effectLst>
                <a:latin typeface="Arial Rounded MT Bold" pitchFamily="34" charset="0"/>
              </a:defRPr>
            </a:lvl1pPr>
          </a:lstStyle>
          <a:p>
            <a:pPr algn="r"/>
            <a:r>
              <a:rPr lang="de-DE" sz="7200" dirty="0" smtClean="0">
                <a:effectLst/>
              </a:rPr>
              <a:t>Fragen</a:t>
            </a:r>
            <a:r>
              <a:rPr lang="de-DE" sz="8000" dirty="0" smtClean="0">
                <a:effectLst/>
              </a:rPr>
              <a:t> &amp;</a:t>
            </a:r>
            <a:endParaRPr lang="de-DE" sz="8000" dirty="0">
              <a:effectLst/>
            </a:endParaRPr>
          </a:p>
        </p:txBody>
      </p:sp>
      <p:pic>
        <p:nvPicPr>
          <p:cNvPr id="7" name="1_Fotolia_22545207_V_HD720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-489" t="5025" r="61827" b="13703"/>
          <a:stretch/>
        </p:blipFill>
        <p:spPr>
          <a:xfrm>
            <a:off x="-195208" y="481236"/>
            <a:ext cx="3535196" cy="418011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2_Fotolia_22545207_V_HD720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060" t="2438" r="61025" b="13704"/>
          <a:stretch/>
        </p:blipFill>
        <p:spPr>
          <a:xfrm>
            <a:off x="3193689" y="1225263"/>
            <a:ext cx="2542783" cy="31634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3_Fotolia_22545207_V_HD720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486" t="691" r="58930" b="12222"/>
          <a:stretch/>
        </p:blipFill>
        <p:spPr>
          <a:xfrm>
            <a:off x="5665535" y="1823723"/>
            <a:ext cx="1930702" cy="238930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4_Fotolia_22545207_V_HD720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r="51227" b="9975"/>
          <a:stretch/>
        </p:blipFill>
        <p:spPr>
          <a:xfrm>
            <a:off x="7541419" y="2309034"/>
            <a:ext cx="1723494" cy="1789415"/>
          </a:xfrm>
          <a:prstGeom prst="rect">
            <a:avLst/>
          </a:prstGeom>
          <a:effectLst>
            <a:softEdge rad="127000"/>
          </a:effectLst>
        </p:spPr>
      </p:pic>
      <p:cxnSp>
        <p:nvCxnSpPr>
          <p:cNvPr id="22" name="Hilfslinie" hidden="1"/>
          <p:cNvCxnSpPr/>
          <p:nvPr/>
        </p:nvCxnSpPr>
        <p:spPr>
          <a:xfrm>
            <a:off x="0" y="121196"/>
            <a:ext cx="9144000" cy="25922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75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20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04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04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14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 mute="1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2838771"/>
            <a:ext cx="8207372" cy="1303809"/>
          </a:xfrm>
        </p:spPr>
        <p:txBody>
          <a:bodyPr/>
          <a:lstStyle/>
          <a:p>
            <a:r>
              <a:rPr lang="de-DE" dirty="0" smtClean="0"/>
              <a:t>Fragen &amp; Antworten</a:t>
            </a:r>
            <a:br>
              <a:rPr lang="de-DE" dirty="0" smtClean="0"/>
            </a:br>
            <a:r>
              <a:rPr lang="de-DE" dirty="0" smtClean="0"/>
              <a:t>mit Videos und Animation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115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5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4_Fotolia_22545207_V_HD720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6953.8904"/>
                </p14:media>
              </p:ext>
            </p:extLst>
          </p:nvPr>
        </p:nvPicPr>
        <p:blipFill rotWithShape="1">
          <a:blip r:embed="rId5"/>
          <a:srcRect l="1434" t="2325" r="62919" b="10441"/>
          <a:stretch>
            <a:fillRect/>
          </a:stretch>
        </p:blipFill>
        <p:spPr>
          <a:xfrm>
            <a:off x="7730774" y="2939943"/>
            <a:ext cx="1233714" cy="1698170"/>
          </a:xfrm>
          <a:prstGeom prst="roundRect">
            <a:avLst>
              <a:gd name="adj" fmla="val 38078"/>
            </a:avLst>
          </a:prstGeom>
          <a:effectLst>
            <a:softEdge rad="127000"/>
          </a:effectLst>
        </p:spPr>
      </p:pic>
      <p:pic>
        <p:nvPicPr>
          <p:cNvPr id="18" name="3_Fotolia_22545207_V_HD720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4080.382" end="2729.8328"/>
                </p14:media>
              </p:ext>
            </p:extLst>
          </p:nvPr>
        </p:nvPicPr>
        <p:blipFill rotWithShape="1">
          <a:blip r:embed="rId6"/>
          <a:srcRect l="1025" t="2716" r="62637" b="11391"/>
          <a:stretch>
            <a:fillRect/>
          </a:stretch>
        </p:blipFill>
        <p:spPr>
          <a:xfrm>
            <a:off x="4065373" y="1705372"/>
            <a:ext cx="1946787" cy="2588342"/>
          </a:xfrm>
          <a:prstGeom prst="roundRect">
            <a:avLst>
              <a:gd name="adj" fmla="val 38078"/>
            </a:avLst>
          </a:prstGeom>
          <a:effectLst>
            <a:softEdge rad="127000"/>
          </a:effectLst>
        </p:spPr>
      </p:pic>
      <p:pic>
        <p:nvPicPr>
          <p:cNvPr id="19" name="2_Fotolia_22545207_V_HD720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442.4822" end="4540.1432"/>
                </p14:media>
              </p:ext>
            </p:extLst>
          </p:nvPr>
        </p:nvPicPr>
        <p:blipFill rotWithShape="1">
          <a:blip r:embed="rId7"/>
          <a:srcRect l="2936" t="5025" r="64445" b="13703"/>
          <a:stretch>
            <a:fillRect/>
          </a:stretch>
        </p:blipFill>
        <p:spPr>
          <a:xfrm>
            <a:off x="5996095" y="-22820"/>
            <a:ext cx="2032289" cy="2848171"/>
          </a:xfrm>
          <a:prstGeom prst="roundRect">
            <a:avLst>
              <a:gd name="adj" fmla="val 38078"/>
            </a:avLst>
          </a:prstGeom>
          <a:effectLst>
            <a:softEdge rad="127000"/>
          </a:effectLst>
        </p:spPr>
      </p:pic>
      <p:pic>
        <p:nvPicPr>
          <p:cNvPr id="7" name="1_Fotolia_22545207_V_HD720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6953.89"/>
                </p14:media>
              </p:ext>
            </p:extLst>
          </p:nvPr>
        </p:nvPicPr>
        <p:blipFill rotWithShape="1">
          <a:blip r:embed="rId8"/>
          <a:srcRect l="2936" t="5025" r="64445" b="13703"/>
          <a:stretch>
            <a:fillRect/>
          </a:stretch>
        </p:blipFill>
        <p:spPr>
          <a:xfrm>
            <a:off x="5138" y="1557706"/>
            <a:ext cx="2982686" cy="4180114"/>
          </a:xfrm>
          <a:prstGeom prst="roundRect">
            <a:avLst>
              <a:gd name="adj" fmla="val 38078"/>
            </a:avLst>
          </a:prstGeom>
          <a:effectLst>
            <a:softEdge rad="127000"/>
          </a:effectLst>
        </p:spPr>
      </p:pic>
      <p:sp>
        <p:nvSpPr>
          <p:cNvPr id="20" name="Antworten"/>
          <p:cNvSpPr txBox="1"/>
          <p:nvPr/>
        </p:nvSpPr>
        <p:spPr>
          <a:xfrm>
            <a:off x="3275412" y="4270365"/>
            <a:ext cx="5407827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63500" contourW="12700" prstMaterial="metal">
              <a:bevelT w="50800" h="38100"/>
              <a:bevelB w="101600" h="50800"/>
              <a:extrusionClr>
                <a:srgbClr val="0F297D"/>
              </a:extrusionClr>
              <a:contourClr>
                <a:srgbClr val="0F297D"/>
              </a:contourClr>
            </a:sp3d>
          </a:bodyPr>
          <a:lstStyle>
            <a:defPPr>
              <a:defRPr lang="de-DE"/>
            </a:defPPr>
            <a:lvl1pPr>
              <a:defRPr sz="8000" b="1">
                <a:gradFill flip="none" rotWithShape="1">
                  <a:gsLst>
                    <a:gs pos="4000">
                      <a:schemeClr val="tx1"/>
                    </a:gs>
                    <a:gs pos="25000">
                      <a:srgbClr val="05112C"/>
                    </a:gs>
                    <a:gs pos="65000">
                      <a:srgbClr val="0D336E"/>
                    </a:gs>
                    <a:gs pos="95000">
                      <a:schemeClr val="bg1"/>
                    </a:gs>
                    <a:gs pos="85000">
                      <a:srgbClr val="5E92C7"/>
                    </a:gs>
                  </a:gsLst>
                  <a:lin ang="16200000" scaled="1"/>
                  <a:tileRect/>
                </a:gradFill>
                <a:effectLst>
                  <a:reflection blurRad="6350" stA="50000" endA="300" endPos="50000" dist="29997" dir="5400000" sy="-100000" algn="bl" rotWithShape="0"/>
                </a:effectLst>
                <a:latin typeface="Arial Rounded MT Bold" pitchFamily="34" charset="0"/>
              </a:defRPr>
            </a:lvl1pPr>
          </a:lstStyle>
          <a:p>
            <a:pPr algn="r"/>
            <a:r>
              <a:rPr lang="de-DE" dirty="0">
                <a:effectLst/>
              </a:rPr>
              <a:t>Antworten</a:t>
            </a:r>
          </a:p>
        </p:txBody>
      </p:sp>
      <p:sp>
        <p:nvSpPr>
          <p:cNvPr id="21" name="und"/>
          <p:cNvSpPr txBox="1"/>
          <p:nvPr/>
        </p:nvSpPr>
        <p:spPr>
          <a:xfrm>
            <a:off x="3206651" y="2198065"/>
            <a:ext cx="965329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63500" contourW="12700" prstMaterial="metal">
              <a:bevelT w="50800" h="38100"/>
              <a:bevelB w="101600" h="50800"/>
              <a:extrusionClr>
                <a:srgbClr val="0F297D"/>
              </a:extrusionClr>
              <a:contourClr>
                <a:srgbClr val="0F297D"/>
              </a:contourClr>
            </a:sp3d>
          </a:bodyPr>
          <a:lstStyle>
            <a:defPPr>
              <a:defRPr lang="de-DE"/>
            </a:defPPr>
            <a:lvl1pPr>
              <a:defRPr sz="8000" b="1">
                <a:gradFill flip="none" rotWithShape="1">
                  <a:gsLst>
                    <a:gs pos="4000">
                      <a:schemeClr val="tx1"/>
                    </a:gs>
                    <a:gs pos="25000">
                      <a:srgbClr val="05112C"/>
                    </a:gs>
                    <a:gs pos="65000">
                      <a:srgbClr val="0D336E"/>
                    </a:gs>
                    <a:gs pos="95000">
                      <a:schemeClr val="bg1"/>
                    </a:gs>
                    <a:gs pos="85000">
                      <a:srgbClr val="5E92C7"/>
                    </a:gs>
                  </a:gsLst>
                  <a:lin ang="16200000" scaled="1"/>
                  <a:tileRect/>
                </a:gradFill>
                <a:effectLst>
                  <a:reflection blurRad="6350" stA="50000" endA="300" endPos="50000" dist="29997" dir="5400000" sy="-100000" algn="bl" rotWithShape="0"/>
                </a:effectLst>
                <a:latin typeface="Arial Rounded MT Bold" pitchFamily="34" charset="0"/>
              </a:defRPr>
            </a:lvl1pPr>
          </a:lstStyle>
          <a:p>
            <a:pPr algn="ctr"/>
            <a:r>
              <a:rPr lang="de-DE" dirty="0">
                <a:effectLst/>
              </a:rPr>
              <a:t>&amp;</a:t>
            </a:r>
          </a:p>
        </p:txBody>
      </p:sp>
      <p:sp>
        <p:nvSpPr>
          <p:cNvPr id="2" name="Fragen"/>
          <p:cNvSpPr txBox="1"/>
          <p:nvPr/>
        </p:nvSpPr>
        <p:spPr>
          <a:xfrm>
            <a:off x="468313" y="125765"/>
            <a:ext cx="3634906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63500" contourW="12700" prstMaterial="metal">
              <a:bevelT w="50800" h="38100"/>
              <a:bevelB w="101600" h="50800"/>
              <a:extrusionClr>
                <a:srgbClr val="0F297D"/>
              </a:extrusionClr>
              <a:contourClr>
                <a:srgbClr val="0F297D"/>
              </a:contourClr>
            </a:sp3d>
          </a:bodyPr>
          <a:lstStyle>
            <a:defPPr>
              <a:defRPr lang="de-DE"/>
            </a:defPPr>
            <a:lvl1pPr>
              <a:defRPr sz="23900" b="1">
                <a:gradFill flip="none" rotWithShape="1">
                  <a:gsLst>
                    <a:gs pos="4000">
                      <a:schemeClr val="tx1"/>
                    </a:gs>
                    <a:gs pos="25000">
                      <a:srgbClr val="05112C"/>
                    </a:gs>
                    <a:gs pos="65000">
                      <a:srgbClr val="0D336E"/>
                    </a:gs>
                    <a:gs pos="95000">
                      <a:schemeClr val="bg1"/>
                    </a:gs>
                    <a:gs pos="85000">
                      <a:srgbClr val="5E92C7"/>
                    </a:gs>
                  </a:gsLst>
                  <a:lin ang="16200000" scaled="1"/>
                  <a:tileRect/>
                </a:gradFill>
                <a:effectLst>
                  <a:reflection blurRad="6350" stA="50000" endA="300" endPos="50000" dist="29997" dir="5400000" sy="-100000" algn="bl" rotWithShape="0"/>
                </a:effectLst>
                <a:latin typeface="Arial Rounded MT Bold" pitchFamily="34" charset="0"/>
              </a:defRPr>
            </a:lvl1pPr>
          </a:lstStyle>
          <a:p>
            <a:r>
              <a:rPr lang="de-DE" sz="8000" dirty="0">
                <a:effectLst/>
              </a:rPr>
              <a:t>Fragen</a:t>
            </a:r>
          </a:p>
        </p:txBody>
      </p:sp>
    </p:spTree>
    <p:extLst>
      <p:ext uri="{BB962C8B-B14F-4D97-AF65-F5344CB8AC3E}">
        <p14:creationId xmlns:p14="http://schemas.microsoft.com/office/powerpoint/2010/main" val="312682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08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6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505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7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5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5229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1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7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103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508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14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6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9" dur="1">
                                          <p:stCondLst>
                                            <p:cond delay="16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50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51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video>
              <p:cMediaNode vol="80000">
                <p:cTn id="52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  <p:video>
              <p:cMediaNode vol="80000">
                <p:cTn id="53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  <p:bldLst>
      <p:bldP spid="20" grpId="0"/>
      <p:bldP spid="21" grpId="0"/>
      <p:bldP spid="2" grpId="0"/>
    </p:bld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187</Words>
  <Application>Microsoft Office PowerPoint</Application>
  <PresentationFormat>Bildschirmpräsentation (16:10)</PresentationFormat>
  <Paragraphs>23</Paragraphs>
  <Slides>7</Slides>
  <Notes>7</Notes>
  <HiddenSlides>0</HiddenSlides>
  <MMClips>9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MMI_Vorlage03</vt:lpstr>
      <vt:lpstr>Kapitel 7 – Frage-und-Antwort-Folie mit Video</vt:lpstr>
      <vt:lpstr>Fragen &amp; Antworten mit Videohintergrund</vt:lpstr>
      <vt:lpstr>PowerPoint-Präsentation</vt:lpstr>
      <vt:lpstr>Fragen &amp; Antworten mit mehreren Videos</vt:lpstr>
      <vt:lpstr>PowerPoint-Präsentation</vt:lpstr>
      <vt:lpstr>Fragen &amp; Antworten mit Videos und Animation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Ute Simon</dc:creator>
  <cp:lastModifiedBy>F W</cp:lastModifiedBy>
  <cp:revision>33</cp:revision>
  <dcterms:created xsi:type="dcterms:W3CDTF">2012-04-08T12:41:31Z</dcterms:created>
  <dcterms:modified xsi:type="dcterms:W3CDTF">2012-05-31T17:32:54Z</dcterms:modified>
  <cp:version>42</cp:version>
</cp:coreProperties>
</file>