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4" r:id="rId5"/>
    <p:sldId id="261" r:id="rId6"/>
    <p:sldId id="260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ittlere Formatvorlage 4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06799F8-075E-4A3A-A7F6-7FBC6576F1A4}" styleName="Designformatvorlage 2 - Akz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2DE63D5-997A-4646-A377-4702673A728D}" styleName="Helle Formatvorlage 2 - Akz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EB344D84-9AFB-497E-A393-DC336BA19D2E}" styleName="Mittlere Formatvorlage 3 - Akz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012ECD-51FC-41F1-AA8D-1B2483CD663E}" styleName="Helle Formatvorlage 2 - Akz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Helle Formatvorlage 2 - Akz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C7853C-536D-4A76-A0AE-DD22124D55A5}" styleName="Designformatvorlage 1 - Akz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DA37D80-6434-44D0-A028-1B22A696006F}" styleName="Helle Formatvorlage 3 - Akz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E9639D4-E3E2-4D34-9284-5A2195B3D0D7}" styleName="Helle Formatvorlag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ittlere Formatvorlag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16DA210-FB5B-4158-B5E0-FEB733F419BA}" styleName="Helle Formatvorlag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301B821-A1FF-4177-AEE7-76D212191A09}" styleName="Mittlere Formatvorlage 1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FECB4D8-DB02-4DC6-A0A2-4F2EBAE1DC90}" styleName="Mittlere Formatvorlage 1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Mittlere Formatvorlage 1 - Akz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58" autoAdjust="0"/>
    <p:restoredTop sz="94669" autoAdjust="0"/>
  </p:normalViewPr>
  <p:slideViewPr>
    <p:cSldViewPr>
      <p:cViewPr varScale="1">
        <p:scale>
          <a:sx n="70" d="100"/>
          <a:sy n="70" d="100"/>
        </p:scale>
        <p:origin x="60" y="24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7" name="Untertitel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30" name="Datumsplatzhalt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12/30/2012</a:t>
            </a:fld>
            <a:endParaRPr lang="en-US"/>
          </a:p>
        </p:txBody>
      </p:sp>
      <p:sp>
        <p:nvSpPr>
          <p:cNvPr id="19" name="Fußzeilenplatzhalt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7" name="Foliennummernplatzhalt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ine Ecke des Rechtecks schneiden und abrunden 8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echtwinkliges Dreieck 11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2800" y="1176997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12/30/2012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10769600" y="6356351"/>
            <a:ext cx="812800" cy="365125"/>
          </a:xfrm>
        </p:spPr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10" name="Freihandform 9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ihandform 10"/>
          <p:cNvSpPr>
            <a:spLocks/>
          </p:cNvSpPr>
          <p:nvPr/>
        </p:nvSpPr>
        <p:spPr bwMode="auto">
          <a:xfrm flipV="1">
            <a:off x="5842000" y="6219826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12/30/2012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12/30/2012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12/30/2012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entrierte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12/30/2012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 eaLnBrk="1" latinLnBrk="0" hangingPunct="1"/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7" name="Tabellenplatzhalter 6"/>
          <p:cNvSpPr>
            <a:spLocks noGrp="1"/>
          </p:cNvSpPr>
          <p:nvPr>
            <p:ph type="tbl" sz="quarter" idx="13"/>
          </p:nvPr>
        </p:nvSpPr>
        <p:spPr>
          <a:xfrm>
            <a:off x="3047979" y="2500306"/>
            <a:ext cx="5334000" cy="2857500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12/30/2012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12/30/2012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6193368" y="1859758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12/30/2012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12/30/2012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12/30/2012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12/30/2012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ihandform 6"/>
          <p:cNvSpPr>
            <a:spLocks/>
          </p:cNvSpPr>
          <p:nvPr/>
        </p:nvSpPr>
        <p:spPr bwMode="auto">
          <a:xfrm>
            <a:off x="-12700" y="-7144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ihandform 7"/>
          <p:cNvSpPr>
            <a:spLocks/>
          </p:cNvSpPr>
          <p:nvPr/>
        </p:nvSpPr>
        <p:spPr bwMode="auto">
          <a:xfrm>
            <a:off x="5842000" y="-7144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elplatzhalter 8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0" name="Textplatzhalter 29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7C9B81F-C347-4BEF-BFDF-29C42F48304A}" type="datetimeFigureOut">
              <a:rPr lang="en-US" smtClean="0"/>
              <a:pPr/>
              <a:t>12/30/2012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3"/>
          </p:nvPr>
        </p:nvSpPr>
        <p:spPr>
          <a:xfrm>
            <a:off x="3556000" y="6356351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4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grpSp>
        <p:nvGrpSpPr>
          <p:cNvPr id="2" name="Gruppieren 1"/>
          <p:cNvGrpSpPr/>
          <p:nvPr/>
        </p:nvGrpSpPr>
        <p:grpSpPr>
          <a:xfrm>
            <a:off x="-25356" y="202408"/>
            <a:ext cx="12240731" cy="649224"/>
            <a:chOff x="-19045" y="216550"/>
            <a:chExt cx="9180548" cy="649224"/>
          </a:xfrm>
        </p:grpSpPr>
        <p:sp>
          <p:nvSpPr>
            <p:cNvPr id="12" name="Freihand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sz="1800"/>
            </a:p>
          </p:txBody>
        </p:sp>
        <p:sp>
          <p:nvSpPr>
            <p:cNvPr id="13" name="Freihand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sz="180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1.xls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Arbeiten mit Tabellen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Übungsdatei</a:t>
            </a:r>
            <a:endParaRPr lang="de-DE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Rabattstaffel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53174402"/>
              </p:ext>
            </p:extLst>
          </p:nvPr>
        </p:nvGraphicFramePr>
        <p:xfrm>
          <a:off x="2238348" y="2786059"/>
          <a:ext cx="6929486" cy="2545095"/>
        </p:xfrm>
        <a:graphic>
          <a:graphicData uri="http://schemas.openxmlformats.org/drawingml/2006/table">
            <a:tbl>
              <a:tblPr firstRow="1" bandRow="1">
                <a:tableStyleId>{793D81CF-94F2-401A-BA57-92F5A7B2D0C5}</a:tableStyleId>
              </a:tblPr>
              <a:tblGrid>
                <a:gridCol w="3281588"/>
                <a:gridCol w="3647898"/>
              </a:tblGrid>
              <a:tr h="381003">
                <a:tc>
                  <a:txBody>
                    <a:bodyPr/>
                    <a:lstStyle/>
                    <a:p>
                      <a:r>
                        <a:rPr lang="de-DE" dirty="0" smtClean="0"/>
                        <a:t>Staffel (Einheiten pro Monat)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Jahresgebühr</a:t>
                      </a:r>
                      <a:r>
                        <a:rPr lang="de-DE" baseline="0" dirty="0" smtClean="0"/>
                        <a:t> (Netto)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3">
                <a:tc>
                  <a:txBody>
                    <a:bodyPr/>
                    <a:lstStyle/>
                    <a:p>
                      <a:r>
                        <a:rPr lang="de-DE" dirty="0" smtClean="0"/>
                        <a:t>bis 50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150,00 €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3">
                <a:tc>
                  <a:txBody>
                    <a:bodyPr/>
                    <a:lstStyle/>
                    <a:p>
                      <a:r>
                        <a:rPr lang="de-DE" dirty="0" smtClean="0"/>
                        <a:t>510 bis 100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200,00 €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3">
                <a:tc>
                  <a:txBody>
                    <a:bodyPr/>
                    <a:lstStyle/>
                    <a:p>
                      <a:r>
                        <a:rPr lang="de-DE" dirty="0" smtClean="0"/>
                        <a:t>101 bis 250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250,00 €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3">
                <a:tc>
                  <a:txBody>
                    <a:bodyPr/>
                    <a:lstStyle/>
                    <a:p>
                      <a:r>
                        <a:rPr lang="de-DE" dirty="0" smtClean="0"/>
                        <a:t>251 bis 500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300,00 €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3">
                <a:tc>
                  <a:txBody>
                    <a:bodyPr/>
                    <a:lstStyle/>
                    <a:p>
                      <a:pPr>
                        <a:buFont typeface="Wingdings"/>
                        <a:buNone/>
                      </a:pPr>
                      <a:r>
                        <a:rPr lang="de-DE" dirty="0" smtClean="0"/>
                        <a:t>ab 501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400,00 €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Rabattstaffel</a:t>
            </a:r>
            <a:endParaRPr lang="de-DE" dirty="0"/>
          </a:p>
        </p:txBody>
      </p:sp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5186901"/>
              </p:ext>
            </p:extLst>
          </p:nvPr>
        </p:nvGraphicFramePr>
        <p:xfrm>
          <a:off x="3071664" y="2348880"/>
          <a:ext cx="60960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Rabattstaffel</a:t>
            </a:r>
            <a:endParaRPr lang="de-DE" dirty="0"/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5853552"/>
              </p:ext>
            </p:extLst>
          </p:nvPr>
        </p:nvGraphicFramePr>
        <p:xfrm>
          <a:off x="2423593" y="2276873"/>
          <a:ext cx="7343779" cy="3743325"/>
        </p:xfrm>
        <a:graphic>
          <a:graphicData uri="http://schemas.openxmlformats.org/drawingml/2006/table">
            <a:tbl>
              <a:tblPr/>
              <a:tblGrid>
                <a:gridCol w="1557338"/>
                <a:gridCol w="458885"/>
                <a:gridCol w="1944216"/>
                <a:gridCol w="490120"/>
                <a:gridCol w="2893220"/>
              </a:tblGrid>
              <a:tr h="714375">
                <a:tc gridSpan="5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893989">
                <a:tc rowSpan="2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4961"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20899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Umsatz nach Verkaufsgebiet</a:t>
            </a:r>
            <a:endParaRPr lang="de-D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0273310"/>
              </p:ext>
            </p:extLst>
          </p:nvPr>
        </p:nvGraphicFramePr>
        <p:xfrm>
          <a:off x="3024166" y="2285992"/>
          <a:ext cx="6096000" cy="390906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571504">
                <a:tc>
                  <a:txBody>
                    <a:bodyPr/>
                    <a:lstStyle/>
                    <a:p>
                      <a:pPr algn="ctr"/>
                      <a:r>
                        <a:rPr lang="de-DE" sz="2000" dirty="0" smtClean="0"/>
                        <a:t>2009</a:t>
                      </a:r>
                      <a:endParaRPr lang="de-DE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 smtClean="0"/>
                        <a:t>2010</a:t>
                      </a:r>
                      <a:endParaRPr lang="de-DE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20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Nord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Süd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West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Nord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Süd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West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Excel-Tabelle einfügen </a:t>
            </a:r>
            <a:endParaRPr lang="de-DE" dirty="0"/>
          </a:p>
        </p:txBody>
      </p:sp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7872160"/>
              </p:ext>
            </p:extLst>
          </p:nvPr>
        </p:nvGraphicFramePr>
        <p:xfrm>
          <a:off x="2424114" y="2060576"/>
          <a:ext cx="7704335" cy="41047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" name="Arbeitsblatt" r:id="rId3" imgW="8391410" imgH="4010040" progId="Excel.Sheet.12">
                  <p:embed/>
                </p:oleObj>
              </mc:Choice>
              <mc:Fallback>
                <p:oleObj name="Arbeitsblatt" r:id="rId3" imgW="8391410" imgH="401004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424114" y="2060576"/>
                        <a:ext cx="7704335" cy="410472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Daten als Kopie einfügen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/>
        </p:nvGraphicFramePr>
        <p:xfrm>
          <a:off x="4508500" y="3082131"/>
          <a:ext cx="3175000" cy="2095500"/>
        </p:xfrm>
        <a:graphic>
          <a:graphicData uri="http://schemas.openxmlformats.org/drawingml/2006/table">
            <a:tbl>
              <a:tblPr/>
              <a:tblGrid>
                <a:gridCol w="2119835"/>
                <a:gridCol w="1055165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Position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 Betrag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Hosting/Housing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25.001 €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Technischer Support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40.000 €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Öffentlichkeitsarbeit (Honorare)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20.000 €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Öffentlichkeitsarbeit (Sachkosten)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10.000 €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Öffentlichkeitsarbeit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60.000 €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Entwicklung/Administration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60.000 €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Second-Level-Support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40.000 €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First-Level-Support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16.000 €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Geschäftskosten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35.200 €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Ergebnis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400" cap="flat" cmpd="dbl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306.201 €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Daten verknüpft einfügen</a:t>
            </a:r>
            <a:endParaRPr lang="de-DE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0</TotalTime>
  <Words>100</Words>
  <Application>Microsoft Office PowerPoint</Application>
  <PresentationFormat>Breitbild</PresentationFormat>
  <Paragraphs>51</Paragraphs>
  <Slides>8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4" baseType="lpstr">
      <vt:lpstr>Calibri</vt:lpstr>
      <vt:lpstr>Constantia</vt:lpstr>
      <vt:lpstr>Wingdings</vt:lpstr>
      <vt:lpstr>Wingdings 2</vt:lpstr>
      <vt:lpstr>Flow</vt:lpstr>
      <vt:lpstr>Arbeitsblatt</vt:lpstr>
      <vt:lpstr>Arbeiten mit Tabellen</vt:lpstr>
      <vt:lpstr>Rabattstaffel</vt:lpstr>
      <vt:lpstr>Rabattstaffel</vt:lpstr>
      <vt:lpstr>Rabattstaffel</vt:lpstr>
      <vt:lpstr>Umsatz nach Verkaufsgebiet</vt:lpstr>
      <vt:lpstr>Excel-Tabelle einfügen </vt:lpstr>
      <vt:lpstr>Daten als Kopie einfügen</vt:lpstr>
      <vt:lpstr>Daten verknüpft einfügen</vt:lpstr>
    </vt:vector>
  </TitlesOfParts>
  <Company>rabbitsoft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Arbeiten mit Tabellen</dc:title>
  <dc:creator>Klaus Fahnenstich</dc:creator>
  <cp:lastModifiedBy>Klaus Fahnenstich</cp:lastModifiedBy>
  <cp:revision>118</cp:revision>
  <dcterms:created xsi:type="dcterms:W3CDTF">2007-02-26T10:54:21Z</dcterms:created>
  <dcterms:modified xsi:type="dcterms:W3CDTF">2012-12-30T17:00:24Z</dcterms:modified>
</cp:coreProperties>
</file>