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notesMasterIdLst>
    <p:notesMasterId r:id="rId15"/>
  </p:notesMasterIdLst>
  <p:handoutMasterIdLst>
    <p:handoutMasterId r:id="rId16"/>
  </p:handoutMasterIdLst>
  <p:sldIdLst>
    <p:sldId id="256" r:id="rId2"/>
    <p:sldId id="257" r:id="rId3"/>
    <p:sldId id="263" r:id="rId4"/>
    <p:sldId id="258" r:id="rId5"/>
    <p:sldId id="259" r:id="rId6"/>
    <p:sldId id="260" r:id="rId7"/>
    <p:sldId id="261" r:id="rId8"/>
    <p:sldId id="262" r:id="rId9"/>
    <p:sldId id="264" r:id="rId10"/>
    <p:sldId id="269" r:id="rId11"/>
    <p:sldId id="267" r:id="rId12"/>
    <p:sldId id="268" r:id="rId13"/>
    <p:sldId id="270" r:id="rId14"/>
  </p:sldIdLst>
  <p:sldSz cx="12801600" cy="9601200" type="A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sz="25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5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5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5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5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5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5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5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5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FF3300"/>
    <a:srgbClr val="66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742" autoAdjust="0"/>
    <p:restoredTop sz="94660"/>
  </p:normalViewPr>
  <p:slideViewPr>
    <p:cSldViewPr>
      <p:cViewPr varScale="1">
        <p:scale>
          <a:sx n="85" d="100"/>
          <a:sy n="85" d="100"/>
        </p:scale>
        <p:origin x="-1230" y="-72"/>
      </p:cViewPr>
      <p:guideLst>
        <p:guide orient="horz" pos="3024"/>
        <p:guide pos="4032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8" d="100"/>
          <a:sy n="88" d="100"/>
        </p:scale>
        <p:origin x="-3150" y="-11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de-DE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de-DE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de-DE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E491AF1-1584-4D67-B189-F1E8D910ACAB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987137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de-DE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de-DE"/>
          </a:p>
        </p:txBody>
      </p:sp>
      <p:sp>
        <p:nvSpPr>
          <p:cNvPr id="17412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74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de-DE"/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39D404EC-FBC4-45D3-AE7E-1CB614A8C583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24821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6A1561D-C1B4-4388-A5F2-2D44AFAC306C}" type="slidenum">
              <a:rPr lang="de-DE"/>
              <a:pPr/>
              <a:t>13</a:t>
            </a:fld>
            <a:endParaRPr lang="de-DE"/>
          </a:p>
        </p:txBody>
      </p:sp>
      <p:sp>
        <p:nvSpPr>
          <p:cNvPr id="1843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960438" y="2982913"/>
            <a:ext cx="10880725" cy="2057400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920875" y="5440363"/>
            <a:ext cx="8959850" cy="24542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CA2D87-C057-4520-AA27-422AA8ADF956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042573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E700B2-0EA6-4E87-847D-B8FF6276264A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61883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9282113" y="384175"/>
            <a:ext cx="2879725" cy="819308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639763" y="384175"/>
            <a:ext cx="8489950" cy="819308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4F157C4-AEEE-4970-A016-5674FED5EBB1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43166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FFDE1FB-FB21-4BB8-9E93-511FDFF4D1F1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408192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11238" y="6169025"/>
            <a:ext cx="10880725" cy="19081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11238" y="4068763"/>
            <a:ext cx="10880725" cy="2100262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E5C0830-5F1A-4B74-97DC-FB1A88C29FD6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264797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639763" y="2239963"/>
            <a:ext cx="5684837" cy="63373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477000" y="2239963"/>
            <a:ext cx="5684838" cy="63373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DD63C2-CA24-4D45-A55D-40FD7D58C404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6404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9763" y="384175"/>
            <a:ext cx="11522075" cy="16002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39763" y="2149475"/>
            <a:ext cx="5656262" cy="895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39763" y="3044825"/>
            <a:ext cx="5656262" cy="553243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502400" y="2149475"/>
            <a:ext cx="5659438" cy="895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502400" y="3044825"/>
            <a:ext cx="5659438" cy="553243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9002ED3-6ABD-4AB4-9910-AAEA882D7E58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640441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4447DE3-1794-44E9-8FFE-882AE05DAA75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5488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FDE9B3-FD10-4782-A749-EF8109DAA106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54442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9763" y="382588"/>
            <a:ext cx="4211637" cy="16271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005388" y="382588"/>
            <a:ext cx="7156450" cy="819467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9763" y="2009775"/>
            <a:ext cx="4211637" cy="65674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5787FE-834E-4F53-B928-7E1AA0C30DDB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01915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09838" y="6721475"/>
            <a:ext cx="7680325" cy="79216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2509838" y="857250"/>
            <a:ext cx="7680325" cy="57610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509838" y="7513638"/>
            <a:ext cx="7680325" cy="11271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F6E301-7008-44E6-8473-9966C9B205BE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367334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9763" y="384175"/>
            <a:ext cx="11522075" cy="132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99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28" tIns="45714" rIns="91428" bIns="4571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39763" y="2239963"/>
            <a:ext cx="11522075" cy="6337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28" tIns="45714" rIns="91428" bIns="4571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256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39763" y="8743950"/>
            <a:ext cx="2987675" cy="6667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28" tIns="45714" rIns="91428" bIns="45714" numCol="1" anchor="t" anchorCtr="0" compatLnSpc="1">
            <a:prstTxWarp prst="textNoShape">
              <a:avLst/>
            </a:prstTxWarp>
          </a:bodyPr>
          <a:lstStyle>
            <a:lvl1pPr defTabSz="912813">
              <a:defRPr sz="1400"/>
            </a:lvl1pPr>
          </a:lstStyle>
          <a:p>
            <a:endParaRPr lang="de-DE"/>
          </a:p>
        </p:txBody>
      </p:sp>
      <p:sp>
        <p:nvSpPr>
          <p:cNvPr id="256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73563" y="8743950"/>
            <a:ext cx="4054475" cy="6667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28" tIns="45714" rIns="91428" bIns="45714" numCol="1" anchor="t" anchorCtr="0" compatLnSpc="1">
            <a:prstTxWarp prst="textNoShape">
              <a:avLst/>
            </a:prstTxWarp>
          </a:bodyPr>
          <a:lstStyle>
            <a:lvl1pPr algn="ctr" defTabSz="912813">
              <a:defRPr sz="1400"/>
            </a:lvl1pPr>
          </a:lstStyle>
          <a:p>
            <a:endParaRPr lang="de-DE"/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174163" y="8743950"/>
            <a:ext cx="2987675" cy="6667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28" tIns="45714" rIns="91428" bIns="45714" numCol="1" anchor="t" anchorCtr="0" compatLnSpc="1">
            <a:prstTxWarp prst="textNoShape">
              <a:avLst/>
            </a:prstTxWarp>
          </a:bodyPr>
          <a:lstStyle>
            <a:lvl1pPr algn="r" defTabSz="912813">
              <a:defRPr sz="1400"/>
            </a:lvl1pPr>
          </a:lstStyle>
          <a:p>
            <a:fld id="{00F758F3-F4E3-43A0-B646-A0F8D48EC20B}" type="slidenum">
              <a:rPr lang="de-DE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ctr" defTabSz="912813" rtl="0" fontAlgn="base">
        <a:spcBef>
          <a:spcPct val="0"/>
        </a:spcBef>
        <a:spcAft>
          <a:spcPct val="0"/>
        </a:spcAft>
        <a:defRPr sz="4300">
          <a:solidFill>
            <a:schemeClr val="tx2"/>
          </a:solidFill>
          <a:latin typeface="+mj-lt"/>
          <a:ea typeface="+mj-ea"/>
          <a:cs typeface="+mj-cs"/>
        </a:defRPr>
      </a:lvl1pPr>
      <a:lvl2pPr algn="ctr" defTabSz="912813" rtl="0" fontAlgn="base">
        <a:spcBef>
          <a:spcPct val="0"/>
        </a:spcBef>
        <a:spcAft>
          <a:spcPct val="0"/>
        </a:spcAft>
        <a:defRPr sz="4300">
          <a:solidFill>
            <a:schemeClr val="tx2"/>
          </a:solidFill>
          <a:latin typeface="Arial" charset="0"/>
        </a:defRPr>
      </a:lvl2pPr>
      <a:lvl3pPr algn="ctr" defTabSz="912813" rtl="0" fontAlgn="base">
        <a:spcBef>
          <a:spcPct val="0"/>
        </a:spcBef>
        <a:spcAft>
          <a:spcPct val="0"/>
        </a:spcAft>
        <a:defRPr sz="4300">
          <a:solidFill>
            <a:schemeClr val="tx2"/>
          </a:solidFill>
          <a:latin typeface="Arial" charset="0"/>
        </a:defRPr>
      </a:lvl3pPr>
      <a:lvl4pPr algn="ctr" defTabSz="912813" rtl="0" fontAlgn="base">
        <a:spcBef>
          <a:spcPct val="0"/>
        </a:spcBef>
        <a:spcAft>
          <a:spcPct val="0"/>
        </a:spcAft>
        <a:defRPr sz="4300">
          <a:solidFill>
            <a:schemeClr val="tx2"/>
          </a:solidFill>
          <a:latin typeface="Arial" charset="0"/>
        </a:defRPr>
      </a:lvl4pPr>
      <a:lvl5pPr algn="ctr" defTabSz="912813" rtl="0" fontAlgn="base">
        <a:spcBef>
          <a:spcPct val="0"/>
        </a:spcBef>
        <a:spcAft>
          <a:spcPct val="0"/>
        </a:spcAft>
        <a:defRPr sz="4300">
          <a:solidFill>
            <a:schemeClr val="tx2"/>
          </a:solidFill>
          <a:latin typeface="Arial" charset="0"/>
        </a:defRPr>
      </a:lvl5pPr>
      <a:lvl6pPr marL="457200" algn="ctr" defTabSz="912813" rtl="0" fontAlgn="base">
        <a:spcBef>
          <a:spcPct val="0"/>
        </a:spcBef>
        <a:spcAft>
          <a:spcPct val="0"/>
        </a:spcAft>
        <a:defRPr sz="4300">
          <a:solidFill>
            <a:schemeClr val="tx2"/>
          </a:solidFill>
          <a:latin typeface="Arial" charset="0"/>
        </a:defRPr>
      </a:lvl6pPr>
      <a:lvl7pPr marL="914400" algn="ctr" defTabSz="912813" rtl="0" fontAlgn="base">
        <a:spcBef>
          <a:spcPct val="0"/>
        </a:spcBef>
        <a:spcAft>
          <a:spcPct val="0"/>
        </a:spcAft>
        <a:defRPr sz="4300">
          <a:solidFill>
            <a:schemeClr val="tx2"/>
          </a:solidFill>
          <a:latin typeface="Arial" charset="0"/>
        </a:defRPr>
      </a:lvl7pPr>
      <a:lvl8pPr marL="1371600" algn="ctr" defTabSz="912813" rtl="0" fontAlgn="base">
        <a:spcBef>
          <a:spcPct val="0"/>
        </a:spcBef>
        <a:spcAft>
          <a:spcPct val="0"/>
        </a:spcAft>
        <a:defRPr sz="4300">
          <a:solidFill>
            <a:schemeClr val="tx2"/>
          </a:solidFill>
          <a:latin typeface="Arial" charset="0"/>
        </a:defRPr>
      </a:lvl8pPr>
      <a:lvl9pPr marL="1828800" algn="ctr" defTabSz="912813" rtl="0" fontAlgn="base">
        <a:spcBef>
          <a:spcPct val="0"/>
        </a:spcBef>
        <a:spcAft>
          <a:spcPct val="0"/>
        </a:spcAft>
        <a:defRPr sz="4300">
          <a:solidFill>
            <a:schemeClr val="tx2"/>
          </a:solidFill>
          <a:latin typeface="Arial" charset="0"/>
        </a:defRPr>
      </a:lvl9pPr>
    </p:titleStyle>
    <p:bodyStyle>
      <a:lvl1pPr marL="342900" indent="-342900" algn="l" defTabSz="912813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2813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30188" algn="l" defTabSz="912813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912813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912813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defTabSz="912813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defTabSz="912813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defTabSz="912813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defTabSz="912813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AutoShape 4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2053" name="AutoShape 5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2054" name="AutoShape 6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2055" name="AutoShape 7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2056" name="AutoShape 8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2057" name="AutoShape 9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2058" name="AutoShape 10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2059" name="AutoShape 11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2060" name="AutoShape 12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2062" name="AutoShape 14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2063" name="AutoShape 15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2064" name="AutoShape 16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2065" name="AutoShape 17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2066" name="AutoShape 18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2067" name="AutoShape 19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2069" name="AutoShape 21"/>
          <p:cNvCxnSpPr>
            <a:cxnSpLocks noChangeShapeType="1"/>
            <a:stCxn id="2052" idx="2"/>
            <a:endCxn id="2053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70" name="AutoShape 22"/>
          <p:cNvCxnSpPr>
            <a:cxnSpLocks noChangeShapeType="1"/>
            <a:stCxn id="2053" idx="2"/>
            <a:endCxn id="2054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73" name="AutoShape 25"/>
          <p:cNvCxnSpPr>
            <a:cxnSpLocks noChangeShapeType="1"/>
            <a:stCxn id="2054" idx="2"/>
            <a:endCxn id="2059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74" name="AutoShape 26"/>
          <p:cNvCxnSpPr>
            <a:cxnSpLocks noChangeShapeType="1"/>
            <a:stCxn id="2054" idx="2"/>
            <a:endCxn id="2057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75" name="AutoShape 27"/>
          <p:cNvCxnSpPr>
            <a:cxnSpLocks noChangeShapeType="1"/>
            <a:stCxn id="2054" idx="2"/>
            <a:endCxn id="2067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76" name="AutoShape 28"/>
          <p:cNvCxnSpPr>
            <a:cxnSpLocks noChangeShapeType="1"/>
            <a:stCxn id="2054" idx="2"/>
            <a:endCxn id="2055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77" name="AutoShape 29"/>
          <p:cNvCxnSpPr>
            <a:cxnSpLocks noChangeShapeType="1"/>
            <a:stCxn id="2054" idx="2"/>
            <a:endCxn id="2056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78" name="AutoShape 30"/>
          <p:cNvCxnSpPr>
            <a:cxnSpLocks noChangeShapeType="1"/>
            <a:stCxn id="2054" idx="2"/>
            <a:endCxn id="2058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79" name="AutoShape 31"/>
          <p:cNvCxnSpPr>
            <a:cxnSpLocks noChangeShapeType="1"/>
            <a:stCxn id="2054" idx="2"/>
            <a:endCxn id="2060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80" name="AutoShape 32"/>
          <p:cNvCxnSpPr>
            <a:cxnSpLocks noChangeShapeType="1"/>
            <a:endCxn id="2062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81" name="AutoShape 33"/>
          <p:cNvCxnSpPr>
            <a:cxnSpLocks noChangeShapeType="1"/>
            <a:endCxn id="2063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82" name="AutoShape 34"/>
          <p:cNvCxnSpPr>
            <a:cxnSpLocks noChangeShapeType="1"/>
            <a:endCxn id="2066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83" name="AutoShape 35"/>
          <p:cNvCxnSpPr>
            <a:cxnSpLocks noChangeShapeType="1"/>
            <a:endCxn id="2065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84" name="AutoShape 36"/>
          <p:cNvCxnSpPr>
            <a:cxnSpLocks noChangeShapeType="1"/>
            <a:stCxn id="2060" idx="2"/>
            <a:endCxn id="2064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085" name="AutoShape 37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2086" name="AutoShape 38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2087" name="Text Box 39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XPath: Pfadbildung für XML-Dokumente (Lokalisierungspfad)</a:t>
            </a:r>
          </a:p>
        </p:txBody>
      </p:sp>
      <p:sp>
        <p:nvSpPr>
          <p:cNvPr id="2088" name="Text Box 40"/>
          <p:cNvSpPr txBox="1">
            <a:spLocks noChangeArrowheads="1"/>
          </p:cNvSpPr>
          <p:nvPr/>
        </p:nvSpPr>
        <p:spPr bwMode="auto">
          <a:xfrm>
            <a:off x="1071563" y="1344613"/>
            <a:ext cx="10585450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sz="1500"/>
              <a:t>Relativ:	Reisekosten/Daten/Kostenelemente/Anzahl</a:t>
            </a:r>
          </a:p>
          <a:p>
            <a:pPr>
              <a:spcBef>
                <a:spcPct val="50000"/>
              </a:spcBef>
            </a:pPr>
            <a:r>
              <a:rPr lang="de-DE" sz="1500"/>
              <a:t>Absolut:	/Reisekosten/Daten/Kostenelemente/Anzahl</a:t>
            </a:r>
          </a:p>
          <a:p>
            <a:pPr>
              <a:spcBef>
                <a:spcPct val="50000"/>
              </a:spcBef>
            </a:pPr>
            <a:r>
              <a:rPr lang="de-DE" sz="1500"/>
              <a:t>Kurz:	//Anzahl</a:t>
            </a:r>
          </a:p>
        </p:txBody>
      </p:sp>
      <p:sp>
        <p:nvSpPr>
          <p:cNvPr id="2090" name="AutoShape 42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2091" name="AutoShape 43"/>
          <p:cNvCxnSpPr>
            <a:cxnSpLocks noChangeShapeType="1"/>
            <a:stCxn id="2060" idx="2"/>
            <a:endCxn id="2090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97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9:</a:t>
            </a:r>
            <a:r>
              <a:rPr lang="de-DE"/>
              <a:t> </a:t>
            </a:r>
            <a:r>
              <a:rPr lang="de-DE" b="1">
                <a:solidFill>
                  <a:schemeClr val="accent2"/>
                </a:solidFill>
              </a:rPr>
              <a:t>Self</a:t>
            </a:r>
          </a:p>
        </p:txBody>
      </p:sp>
      <p:sp>
        <p:nvSpPr>
          <p:cNvPr id="15398" name="AutoShape 38"/>
          <p:cNvSpPr>
            <a:spLocks noChangeArrowheads="1"/>
          </p:cNvSpPr>
          <p:nvPr/>
        </p:nvSpPr>
        <p:spPr bwMode="auto">
          <a:xfrm>
            <a:off x="3832225" y="5376863"/>
            <a:ext cx="1725613" cy="1006475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15399" name="Text Box 39"/>
          <p:cNvSpPr txBox="1">
            <a:spLocks noChangeArrowheads="1"/>
          </p:cNvSpPr>
          <p:nvPr/>
        </p:nvSpPr>
        <p:spPr bwMode="auto">
          <a:xfrm>
            <a:off x="7769225" y="1704975"/>
            <a:ext cx="4176713" cy="1463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buFontTx/>
              <a:buChar char="•"/>
            </a:pPr>
            <a:r>
              <a:rPr lang="de-DE" sz="1800"/>
              <a:t> Enthält den Kontextknoten selbst.</a:t>
            </a:r>
          </a:p>
          <a:p>
            <a:pPr>
              <a:buFontTx/>
              <a:buChar char="•"/>
            </a:pPr>
            <a:endParaRPr lang="de-DE" sz="1800"/>
          </a:p>
          <a:p>
            <a:pPr>
              <a:buFontTx/>
              <a:buChar char="•"/>
            </a:pPr>
            <a:r>
              <a:rPr lang="de-DE" sz="1800"/>
              <a:t> Abkürzende Schreibweise: . </a:t>
            </a:r>
            <a:r>
              <a:rPr lang="de-DE" sz="1400"/>
              <a:t>(Punkt)</a:t>
            </a:r>
          </a:p>
          <a:p>
            <a:r>
              <a:rPr lang="de-DE" sz="1800"/>
              <a:t> </a:t>
            </a:r>
          </a:p>
          <a:p>
            <a:pPr>
              <a:buFontTx/>
              <a:buChar char="•"/>
            </a:pPr>
            <a:r>
              <a:rPr lang="de-DE" sz="1800"/>
              <a:t> self::node() = .</a:t>
            </a:r>
          </a:p>
        </p:txBody>
      </p:sp>
      <p:sp>
        <p:nvSpPr>
          <p:cNvPr id="15400" name="AutoShape 40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15401" name="AutoShape 41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15402" name="AutoShape 42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15403" name="AutoShape 43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15404" name="AutoShape 44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15405" name="AutoShape 45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15406" name="AutoShape 46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15407" name="AutoShape 47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15408" name="AutoShape 48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15409" name="AutoShape 49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15410" name="AutoShape 50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15411" name="AutoShape 51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15412" name="AutoShape 52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15413" name="AutoShape 53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15414" name="AutoShape 54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15415" name="AutoShape 55"/>
          <p:cNvCxnSpPr>
            <a:cxnSpLocks noChangeShapeType="1"/>
            <a:stCxn id="15400" idx="2"/>
            <a:endCxn id="15401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16" name="AutoShape 56"/>
          <p:cNvCxnSpPr>
            <a:cxnSpLocks noChangeShapeType="1"/>
            <a:stCxn id="15401" idx="2"/>
            <a:endCxn id="15402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17" name="AutoShape 57"/>
          <p:cNvCxnSpPr>
            <a:cxnSpLocks noChangeShapeType="1"/>
            <a:stCxn id="15402" idx="2"/>
            <a:endCxn id="15407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18" name="AutoShape 58"/>
          <p:cNvCxnSpPr>
            <a:cxnSpLocks noChangeShapeType="1"/>
            <a:stCxn id="15402" idx="2"/>
            <a:endCxn id="15405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19" name="AutoShape 59"/>
          <p:cNvCxnSpPr>
            <a:cxnSpLocks noChangeShapeType="1"/>
            <a:stCxn id="15402" idx="2"/>
            <a:endCxn id="15414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20" name="AutoShape 60"/>
          <p:cNvCxnSpPr>
            <a:cxnSpLocks noChangeShapeType="1"/>
            <a:stCxn id="15402" idx="2"/>
            <a:endCxn id="15403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21" name="AutoShape 61"/>
          <p:cNvCxnSpPr>
            <a:cxnSpLocks noChangeShapeType="1"/>
            <a:stCxn id="15402" idx="2"/>
            <a:endCxn id="15404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22" name="AutoShape 62"/>
          <p:cNvCxnSpPr>
            <a:cxnSpLocks noChangeShapeType="1"/>
            <a:stCxn id="15402" idx="2"/>
            <a:endCxn id="15406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23" name="AutoShape 63"/>
          <p:cNvCxnSpPr>
            <a:cxnSpLocks noChangeShapeType="1"/>
            <a:stCxn id="15402" idx="2"/>
            <a:endCxn id="15408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24" name="AutoShape 64"/>
          <p:cNvCxnSpPr>
            <a:cxnSpLocks noChangeShapeType="1"/>
            <a:endCxn id="15409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25" name="AutoShape 65"/>
          <p:cNvCxnSpPr>
            <a:cxnSpLocks noChangeShapeType="1"/>
            <a:endCxn id="15410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26" name="AutoShape 66"/>
          <p:cNvCxnSpPr>
            <a:cxnSpLocks noChangeShapeType="1"/>
            <a:endCxn id="15413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27" name="AutoShape 67"/>
          <p:cNvCxnSpPr>
            <a:cxnSpLocks noChangeShapeType="1"/>
            <a:endCxn id="15412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5428" name="AutoShape 68"/>
          <p:cNvCxnSpPr>
            <a:cxnSpLocks noChangeShapeType="1"/>
            <a:stCxn id="15408" idx="2"/>
            <a:endCxn id="15411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5429" name="AutoShape 69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15430" name="AutoShape 70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15431" name="AutoShape 71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15432" name="AutoShape 72"/>
          <p:cNvCxnSpPr>
            <a:cxnSpLocks noChangeShapeType="1"/>
            <a:stCxn id="15408" idx="2"/>
            <a:endCxn id="15431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49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10:</a:t>
            </a:r>
            <a:r>
              <a:rPr lang="de-DE"/>
              <a:t> </a:t>
            </a:r>
            <a:r>
              <a:rPr lang="de-DE" b="1">
                <a:solidFill>
                  <a:schemeClr val="accent2"/>
                </a:solidFill>
              </a:rPr>
              <a:t>Descending-or-self</a:t>
            </a:r>
          </a:p>
        </p:txBody>
      </p:sp>
      <p:sp>
        <p:nvSpPr>
          <p:cNvPr id="13350" name="AutoShape 38"/>
          <p:cNvSpPr>
            <a:spLocks noChangeArrowheads="1"/>
          </p:cNvSpPr>
          <p:nvPr/>
        </p:nvSpPr>
        <p:spPr bwMode="auto">
          <a:xfrm>
            <a:off x="3846513" y="5443538"/>
            <a:ext cx="1730375" cy="935037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13351" name="AutoShape 39"/>
          <p:cNvSpPr>
            <a:spLocks noChangeArrowheads="1"/>
          </p:cNvSpPr>
          <p:nvPr/>
        </p:nvSpPr>
        <p:spPr bwMode="auto">
          <a:xfrm>
            <a:off x="639763" y="6384925"/>
            <a:ext cx="9864725" cy="1295400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13352" name="Rectangle 40"/>
          <p:cNvSpPr>
            <a:spLocks noChangeArrowheads="1"/>
          </p:cNvSpPr>
          <p:nvPr/>
        </p:nvSpPr>
        <p:spPr bwMode="auto">
          <a:xfrm>
            <a:off x="7480300" y="1884363"/>
            <a:ext cx="4681538" cy="2289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Alle Kind- und Kindesknoten bis zu den</a:t>
            </a:r>
            <a:br>
              <a:rPr lang="de-DE" sz="1800"/>
            </a:br>
            <a:r>
              <a:rPr lang="de-DE" sz="1800"/>
              <a:t>  untersten Elementen.</a:t>
            </a:r>
          </a:p>
          <a:p>
            <a:pPr defTabSz="1279525">
              <a:buFontTx/>
              <a:buChar char="•"/>
            </a:pPr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Enthält den Kontextknoten.</a:t>
            </a:r>
          </a:p>
          <a:p>
            <a:pPr defTabSz="1279525"/>
            <a:r>
              <a:rPr lang="de-DE" sz="1800"/>
              <a:t> </a:t>
            </a:r>
          </a:p>
          <a:p>
            <a:pPr defTabSz="1279525">
              <a:buFontTx/>
              <a:buChar char="•"/>
            </a:pPr>
            <a:r>
              <a:rPr lang="de-DE" sz="1800"/>
              <a:t> Abkürzende Schreibweise: //</a:t>
            </a:r>
          </a:p>
          <a:p>
            <a:pPr defTabSz="1279525">
              <a:buFontTx/>
              <a:buChar char="•"/>
            </a:pPr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descendant-or-self::node() = //</a:t>
            </a:r>
          </a:p>
        </p:txBody>
      </p:sp>
      <p:sp>
        <p:nvSpPr>
          <p:cNvPr id="13353" name="AutoShape 41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13354" name="AutoShape 42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13355" name="AutoShape 43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13356" name="AutoShape 44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13357" name="AutoShape 45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13358" name="AutoShape 46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13359" name="AutoShape 47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13360" name="AutoShape 48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13361" name="AutoShape 49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13362" name="AutoShape 50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13363" name="AutoShape 51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13364" name="AutoShape 52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13365" name="AutoShape 53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13366" name="AutoShape 54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13367" name="AutoShape 55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13368" name="AutoShape 56"/>
          <p:cNvCxnSpPr>
            <a:cxnSpLocks noChangeShapeType="1"/>
            <a:stCxn id="13353" idx="2"/>
            <a:endCxn id="13354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69" name="AutoShape 57"/>
          <p:cNvCxnSpPr>
            <a:cxnSpLocks noChangeShapeType="1"/>
            <a:stCxn id="13354" idx="2"/>
            <a:endCxn id="13355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0" name="AutoShape 58"/>
          <p:cNvCxnSpPr>
            <a:cxnSpLocks noChangeShapeType="1"/>
            <a:stCxn id="13355" idx="2"/>
            <a:endCxn id="13360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1" name="AutoShape 59"/>
          <p:cNvCxnSpPr>
            <a:cxnSpLocks noChangeShapeType="1"/>
            <a:stCxn id="13355" idx="2"/>
            <a:endCxn id="13358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2" name="AutoShape 60"/>
          <p:cNvCxnSpPr>
            <a:cxnSpLocks noChangeShapeType="1"/>
            <a:stCxn id="13355" idx="2"/>
            <a:endCxn id="13367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3" name="AutoShape 61"/>
          <p:cNvCxnSpPr>
            <a:cxnSpLocks noChangeShapeType="1"/>
            <a:stCxn id="13355" idx="2"/>
            <a:endCxn id="13356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4" name="AutoShape 62"/>
          <p:cNvCxnSpPr>
            <a:cxnSpLocks noChangeShapeType="1"/>
            <a:stCxn id="13355" idx="2"/>
            <a:endCxn id="13357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5" name="AutoShape 63"/>
          <p:cNvCxnSpPr>
            <a:cxnSpLocks noChangeShapeType="1"/>
            <a:stCxn id="13355" idx="2"/>
            <a:endCxn id="13359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6" name="AutoShape 64"/>
          <p:cNvCxnSpPr>
            <a:cxnSpLocks noChangeShapeType="1"/>
            <a:stCxn id="13355" idx="2"/>
            <a:endCxn id="13361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7" name="AutoShape 65"/>
          <p:cNvCxnSpPr>
            <a:cxnSpLocks noChangeShapeType="1"/>
            <a:endCxn id="13362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8" name="AutoShape 66"/>
          <p:cNvCxnSpPr>
            <a:cxnSpLocks noChangeShapeType="1"/>
            <a:endCxn id="13363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79" name="AutoShape 67"/>
          <p:cNvCxnSpPr>
            <a:cxnSpLocks noChangeShapeType="1"/>
            <a:endCxn id="13366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80" name="AutoShape 68"/>
          <p:cNvCxnSpPr>
            <a:cxnSpLocks noChangeShapeType="1"/>
            <a:endCxn id="13365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381" name="AutoShape 69"/>
          <p:cNvCxnSpPr>
            <a:cxnSpLocks noChangeShapeType="1"/>
            <a:stCxn id="13361" idx="2"/>
            <a:endCxn id="13364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3382" name="AutoShape 70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13383" name="AutoShape 71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13384" name="AutoShape 72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13385" name="AutoShape 73"/>
          <p:cNvCxnSpPr>
            <a:cxnSpLocks noChangeShapeType="1"/>
            <a:stCxn id="13361" idx="2"/>
            <a:endCxn id="13384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73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11:</a:t>
            </a:r>
            <a:r>
              <a:rPr lang="de-DE"/>
              <a:t> </a:t>
            </a:r>
            <a:r>
              <a:rPr lang="de-DE" b="1">
                <a:solidFill>
                  <a:schemeClr val="accent2"/>
                </a:solidFill>
              </a:rPr>
              <a:t>Ancestor-or-self</a:t>
            </a:r>
          </a:p>
        </p:txBody>
      </p:sp>
      <p:sp>
        <p:nvSpPr>
          <p:cNvPr id="14376" name="Rectangle 40"/>
          <p:cNvSpPr>
            <a:spLocks noChangeArrowheads="1"/>
          </p:cNvSpPr>
          <p:nvPr/>
        </p:nvSpPr>
        <p:spPr bwMode="auto">
          <a:xfrm>
            <a:off x="7696200" y="1706563"/>
            <a:ext cx="4392613" cy="2014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Bis auf den Wurzelknoten haben alle </a:t>
            </a:r>
          </a:p>
          <a:p>
            <a:pPr defTabSz="1279525"/>
            <a:r>
              <a:rPr lang="de-DE" sz="1800"/>
              <a:t>  Knoten Vorfahren.</a:t>
            </a:r>
          </a:p>
          <a:p>
            <a:pPr defTabSz="1279525"/>
            <a:r>
              <a:rPr lang="de-DE" sz="1800"/>
              <a:t> </a:t>
            </a:r>
          </a:p>
          <a:p>
            <a:pPr defTabSz="1279525">
              <a:buFontTx/>
              <a:buChar char="•"/>
            </a:pPr>
            <a:r>
              <a:rPr lang="de-DE" sz="1800"/>
              <a:t> Bildet Achse vom Kontextknoten zum</a:t>
            </a:r>
          </a:p>
          <a:p>
            <a:pPr defTabSz="1279525"/>
            <a:r>
              <a:rPr lang="de-DE" sz="1800"/>
              <a:t>  Wurzelknoten.</a:t>
            </a:r>
          </a:p>
          <a:p>
            <a:pPr defTabSz="1279525"/>
            <a:r>
              <a:rPr lang="de-DE" sz="1800"/>
              <a:t> </a:t>
            </a:r>
          </a:p>
          <a:p>
            <a:pPr defTabSz="1279525">
              <a:buFontTx/>
              <a:buChar char="•"/>
            </a:pPr>
            <a:r>
              <a:rPr lang="de-DE" sz="1800"/>
              <a:t> Enthält den Kontextknoten.</a:t>
            </a:r>
          </a:p>
        </p:txBody>
      </p:sp>
      <p:sp>
        <p:nvSpPr>
          <p:cNvPr id="14377" name="AutoShape 41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14378" name="AutoShape 42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14379" name="AutoShape 43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14380" name="AutoShape 44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14381" name="AutoShape 45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14382" name="AutoShape 46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14383" name="AutoShape 47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14384" name="AutoShape 48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14385" name="AutoShape 49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14386" name="AutoShape 50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14387" name="AutoShape 51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14388" name="AutoShape 52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14389" name="AutoShape 53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14390" name="AutoShape 54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14391" name="AutoShape 55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14392" name="AutoShape 56"/>
          <p:cNvCxnSpPr>
            <a:cxnSpLocks noChangeShapeType="1"/>
            <a:stCxn id="14377" idx="2"/>
            <a:endCxn id="14378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393" name="AutoShape 57"/>
          <p:cNvCxnSpPr>
            <a:cxnSpLocks noChangeShapeType="1"/>
            <a:stCxn id="14378" idx="2"/>
            <a:endCxn id="14379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394" name="AutoShape 58"/>
          <p:cNvCxnSpPr>
            <a:cxnSpLocks noChangeShapeType="1"/>
            <a:stCxn id="14379" idx="2"/>
            <a:endCxn id="14384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395" name="AutoShape 59"/>
          <p:cNvCxnSpPr>
            <a:cxnSpLocks noChangeShapeType="1"/>
            <a:stCxn id="14379" idx="2"/>
            <a:endCxn id="14382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396" name="AutoShape 60"/>
          <p:cNvCxnSpPr>
            <a:cxnSpLocks noChangeShapeType="1"/>
            <a:stCxn id="14379" idx="2"/>
            <a:endCxn id="14391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397" name="AutoShape 61"/>
          <p:cNvCxnSpPr>
            <a:cxnSpLocks noChangeShapeType="1"/>
            <a:stCxn id="14379" idx="2"/>
            <a:endCxn id="14380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398" name="AutoShape 62"/>
          <p:cNvCxnSpPr>
            <a:cxnSpLocks noChangeShapeType="1"/>
            <a:stCxn id="14379" idx="2"/>
            <a:endCxn id="14381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399" name="AutoShape 63"/>
          <p:cNvCxnSpPr>
            <a:cxnSpLocks noChangeShapeType="1"/>
            <a:stCxn id="14379" idx="2"/>
            <a:endCxn id="14383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400" name="AutoShape 64"/>
          <p:cNvCxnSpPr>
            <a:cxnSpLocks noChangeShapeType="1"/>
            <a:stCxn id="14379" idx="2"/>
            <a:endCxn id="14385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401" name="AutoShape 65"/>
          <p:cNvCxnSpPr>
            <a:cxnSpLocks noChangeShapeType="1"/>
            <a:endCxn id="14386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402" name="AutoShape 66"/>
          <p:cNvCxnSpPr>
            <a:cxnSpLocks noChangeShapeType="1"/>
            <a:endCxn id="14387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403" name="AutoShape 67"/>
          <p:cNvCxnSpPr>
            <a:cxnSpLocks noChangeShapeType="1"/>
            <a:endCxn id="14390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404" name="AutoShape 68"/>
          <p:cNvCxnSpPr>
            <a:cxnSpLocks noChangeShapeType="1"/>
            <a:endCxn id="14389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405" name="AutoShape 69"/>
          <p:cNvCxnSpPr>
            <a:cxnSpLocks noChangeShapeType="1"/>
            <a:stCxn id="14385" idx="2"/>
            <a:endCxn id="14388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4406" name="AutoShape 70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14407" name="AutoShape 71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14408" name="AutoShape 72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14409" name="AutoShape 73"/>
          <p:cNvCxnSpPr>
            <a:cxnSpLocks noChangeShapeType="1"/>
            <a:stCxn id="14385" idx="2"/>
            <a:endCxn id="14408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4410" name="AutoShape 74"/>
          <p:cNvSpPr>
            <a:spLocks noChangeArrowheads="1"/>
          </p:cNvSpPr>
          <p:nvPr/>
        </p:nvSpPr>
        <p:spPr bwMode="auto">
          <a:xfrm>
            <a:off x="3857625" y="5260975"/>
            <a:ext cx="1679575" cy="2276475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14411" name="AutoShape 75"/>
          <p:cNvSpPr>
            <a:spLocks noChangeArrowheads="1"/>
          </p:cNvSpPr>
          <p:nvPr/>
        </p:nvSpPr>
        <p:spPr bwMode="auto">
          <a:xfrm>
            <a:off x="4745038" y="2806700"/>
            <a:ext cx="1728787" cy="2447925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21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12+13:</a:t>
            </a:r>
            <a:r>
              <a:rPr lang="de-DE"/>
              <a:t> </a:t>
            </a:r>
            <a:r>
              <a:rPr lang="de-DE" b="1">
                <a:solidFill>
                  <a:schemeClr val="accent2"/>
                </a:solidFill>
              </a:rPr>
              <a:t>Attribute und Namespace</a:t>
            </a:r>
          </a:p>
        </p:txBody>
      </p:sp>
      <p:sp>
        <p:nvSpPr>
          <p:cNvPr id="16424" name="Rectangle 40"/>
          <p:cNvSpPr>
            <a:spLocks noChangeArrowheads="1"/>
          </p:cNvSpPr>
          <p:nvPr/>
        </p:nvSpPr>
        <p:spPr bwMode="auto">
          <a:xfrm>
            <a:off x="855663" y="1920875"/>
            <a:ext cx="10514012" cy="39354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/>
            <a:r>
              <a:rPr lang="de-DE" sz="2800"/>
              <a:t>Zusätzlich gibt es Navigationsachsen für</a:t>
            </a:r>
          </a:p>
          <a:p>
            <a:pPr defTabSz="1279525"/>
            <a:endParaRPr lang="de-DE" sz="2800"/>
          </a:p>
          <a:p>
            <a:pPr defTabSz="1279525">
              <a:buFontTx/>
              <a:buChar char="•"/>
            </a:pPr>
            <a:r>
              <a:rPr lang="de-DE" sz="2800"/>
              <a:t> Attribut- und </a:t>
            </a:r>
          </a:p>
          <a:p>
            <a:pPr defTabSz="1279525">
              <a:buFontTx/>
              <a:buChar char="•"/>
            </a:pPr>
            <a:endParaRPr lang="de-DE" sz="2800"/>
          </a:p>
          <a:p>
            <a:pPr defTabSz="1279525">
              <a:buFontTx/>
              <a:buChar char="•"/>
            </a:pPr>
            <a:r>
              <a:rPr lang="de-DE" sz="2800"/>
              <a:t> Namespace-Knoten</a:t>
            </a:r>
          </a:p>
          <a:p>
            <a:pPr defTabSz="1279525">
              <a:buFontTx/>
              <a:buChar char="•"/>
            </a:pPr>
            <a:endParaRPr lang="de-DE" sz="2800"/>
          </a:p>
          <a:p>
            <a:pPr defTabSz="1279525"/>
            <a:r>
              <a:rPr lang="de-DE" sz="2800"/>
              <a:t> Abkürzende Schreibweise für Attribute-Achse: @</a:t>
            </a:r>
          </a:p>
          <a:p>
            <a:pPr defTabSz="1279525"/>
            <a:r>
              <a:rPr lang="de-DE" sz="2800"/>
              <a:t>  artikel[attribute::id=„xyz“] = artikel[@id=„xyz“]</a:t>
            </a:r>
          </a:p>
          <a:p>
            <a:pPr defTabSz="1279525"/>
            <a:endParaRPr lang="de-DE" sz="2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9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1: Child</a:t>
            </a:r>
          </a:p>
        </p:txBody>
      </p:sp>
      <p:sp>
        <p:nvSpPr>
          <p:cNvPr id="3110" name="AutoShape 38"/>
          <p:cNvSpPr>
            <a:spLocks noChangeArrowheads="1"/>
          </p:cNvSpPr>
          <p:nvPr/>
        </p:nvSpPr>
        <p:spPr bwMode="auto">
          <a:xfrm>
            <a:off x="209550" y="5087938"/>
            <a:ext cx="12457113" cy="1225550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3111" name="Rectangle 39"/>
          <p:cNvSpPr>
            <a:spLocks noChangeArrowheads="1"/>
          </p:cNvSpPr>
          <p:nvPr/>
        </p:nvSpPr>
        <p:spPr bwMode="auto">
          <a:xfrm>
            <a:off x="7121525" y="1751013"/>
            <a:ext cx="5470525" cy="1465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Direkte Kindknoten des Kontextknotens</a:t>
            </a:r>
          </a:p>
          <a:p>
            <a:pPr defTabSz="1279525">
              <a:buFontTx/>
              <a:buChar char="•"/>
            </a:pPr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Kann weggelassen werden.</a:t>
            </a:r>
          </a:p>
          <a:p>
            <a:pPr defTabSz="1279525">
              <a:buFontTx/>
              <a:buChar char="•"/>
            </a:pPr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Kostenelemente/Konto = child::Konto</a:t>
            </a:r>
          </a:p>
        </p:txBody>
      </p:sp>
      <p:sp>
        <p:nvSpPr>
          <p:cNvPr id="3112" name="AutoShape 40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3113" name="AutoShape 41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3114" name="AutoShape 42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3115" name="AutoShape 43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3116" name="AutoShape 44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3117" name="AutoShape 45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3118" name="AutoShape 46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3119" name="AutoShape 47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3120" name="AutoShape 48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3121" name="AutoShape 49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3122" name="AutoShape 50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3123" name="AutoShape 51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3124" name="AutoShape 52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3125" name="AutoShape 53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3126" name="AutoShape 54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3127" name="AutoShape 55"/>
          <p:cNvCxnSpPr>
            <a:cxnSpLocks noChangeShapeType="1"/>
            <a:stCxn id="3112" idx="2"/>
            <a:endCxn id="3113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28" name="AutoShape 56"/>
          <p:cNvCxnSpPr>
            <a:cxnSpLocks noChangeShapeType="1"/>
            <a:stCxn id="3113" idx="2"/>
            <a:endCxn id="3114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29" name="AutoShape 57"/>
          <p:cNvCxnSpPr>
            <a:cxnSpLocks noChangeShapeType="1"/>
            <a:stCxn id="3114" idx="2"/>
            <a:endCxn id="3119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0" name="AutoShape 58"/>
          <p:cNvCxnSpPr>
            <a:cxnSpLocks noChangeShapeType="1"/>
            <a:stCxn id="3114" idx="2"/>
            <a:endCxn id="3117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1" name="AutoShape 59"/>
          <p:cNvCxnSpPr>
            <a:cxnSpLocks noChangeShapeType="1"/>
            <a:stCxn id="3114" idx="2"/>
            <a:endCxn id="3126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2" name="AutoShape 60"/>
          <p:cNvCxnSpPr>
            <a:cxnSpLocks noChangeShapeType="1"/>
            <a:stCxn id="3114" idx="2"/>
            <a:endCxn id="3115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3" name="AutoShape 61"/>
          <p:cNvCxnSpPr>
            <a:cxnSpLocks noChangeShapeType="1"/>
            <a:stCxn id="3114" idx="2"/>
            <a:endCxn id="3116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4" name="AutoShape 62"/>
          <p:cNvCxnSpPr>
            <a:cxnSpLocks noChangeShapeType="1"/>
            <a:stCxn id="3114" idx="2"/>
            <a:endCxn id="3118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5" name="AutoShape 63"/>
          <p:cNvCxnSpPr>
            <a:cxnSpLocks noChangeShapeType="1"/>
            <a:stCxn id="3114" idx="2"/>
            <a:endCxn id="3120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6" name="AutoShape 64"/>
          <p:cNvCxnSpPr>
            <a:cxnSpLocks noChangeShapeType="1"/>
            <a:endCxn id="3121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7" name="AutoShape 65"/>
          <p:cNvCxnSpPr>
            <a:cxnSpLocks noChangeShapeType="1"/>
            <a:endCxn id="3122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8" name="AutoShape 66"/>
          <p:cNvCxnSpPr>
            <a:cxnSpLocks noChangeShapeType="1"/>
            <a:endCxn id="3125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39" name="AutoShape 67"/>
          <p:cNvCxnSpPr>
            <a:cxnSpLocks noChangeShapeType="1"/>
            <a:endCxn id="3124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140" name="AutoShape 68"/>
          <p:cNvCxnSpPr>
            <a:cxnSpLocks noChangeShapeType="1"/>
            <a:stCxn id="3120" idx="2"/>
            <a:endCxn id="3123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141" name="AutoShape 69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3142" name="AutoShape 70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3143" name="AutoShape 71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3144" name="AutoShape 72"/>
          <p:cNvCxnSpPr>
            <a:cxnSpLocks noChangeShapeType="1"/>
            <a:stCxn id="3120" idx="2"/>
            <a:endCxn id="3143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53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2: Parent</a:t>
            </a:r>
          </a:p>
        </p:txBody>
      </p:sp>
      <p:sp>
        <p:nvSpPr>
          <p:cNvPr id="9255" name="AutoShape 39"/>
          <p:cNvSpPr>
            <a:spLocks noChangeArrowheads="1"/>
          </p:cNvSpPr>
          <p:nvPr/>
        </p:nvSpPr>
        <p:spPr bwMode="auto">
          <a:xfrm>
            <a:off x="3810000" y="5446713"/>
            <a:ext cx="1725613" cy="793750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9256" name="Rectangle 40"/>
          <p:cNvSpPr>
            <a:spLocks noChangeArrowheads="1"/>
          </p:cNvSpPr>
          <p:nvPr/>
        </p:nvSpPr>
        <p:spPr bwMode="auto">
          <a:xfrm>
            <a:off x="7480300" y="1884363"/>
            <a:ext cx="4681538" cy="140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Direkter Elternknoten des Kontextknotens.</a:t>
            </a:r>
          </a:p>
          <a:p>
            <a:pPr defTabSz="1279525">
              <a:buFontTx/>
              <a:buChar char="•"/>
            </a:pPr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Abkürzende Schreibweise: .. </a:t>
            </a:r>
            <a:r>
              <a:rPr lang="de-DE" sz="1400"/>
              <a:t>(zwei Punkte)</a:t>
            </a:r>
          </a:p>
          <a:p>
            <a:pPr defTabSz="1279525">
              <a:buFontTx/>
              <a:buChar char="•"/>
            </a:pPr>
            <a:endParaRPr lang="de-DE" sz="1400"/>
          </a:p>
          <a:p>
            <a:pPr defTabSz="1279525">
              <a:buFontTx/>
              <a:buChar char="•"/>
            </a:pPr>
            <a:r>
              <a:rPr lang="de-DE" sz="1800"/>
              <a:t> parent::node() = ..</a:t>
            </a:r>
          </a:p>
        </p:txBody>
      </p:sp>
      <p:sp>
        <p:nvSpPr>
          <p:cNvPr id="9257" name="AutoShape 41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9258" name="AutoShape 42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9259" name="AutoShape 43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9260" name="AutoShape 44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9261" name="AutoShape 45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9262" name="AutoShape 46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9263" name="AutoShape 47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9264" name="AutoShape 48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9265" name="AutoShape 49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9266" name="AutoShape 50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9267" name="AutoShape 51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9268" name="AutoShape 52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9269" name="AutoShape 53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9270" name="AutoShape 54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9271" name="AutoShape 55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9272" name="AutoShape 56"/>
          <p:cNvCxnSpPr>
            <a:cxnSpLocks noChangeShapeType="1"/>
            <a:stCxn id="9257" idx="2"/>
            <a:endCxn id="9258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73" name="AutoShape 57"/>
          <p:cNvCxnSpPr>
            <a:cxnSpLocks noChangeShapeType="1"/>
            <a:stCxn id="9258" idx="2"/>
            <a:endCxn id="9259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74" name="AutoShape 58"/>
          <p:cNvCxnSpPr>
            <a:cxnSpLocks noChangeShapeType="1"/>
            <a:stCxn id="9259" idx="2"/>
            <a:endCxn id="9264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75" name="AutoShape 59"/>
          <p:cNvCxnSpPr>
            <a:cxnSpLocks noChangeShapeType="1"/>
            <a:stCxn id="9259" idx="2"/>
            <a:endCxn id="9262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76" name="AutoShape 60"/>
          <p:cNvCxnSpPr>
            <a:cxnSpLocks noChangeShapeType="1"/>
            <a:stCxn id="9259" idx="2"/>
            <a:endCxn id="9271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77" name="AutoShape 61"/>
          <p:cNvCxnSpPr>
            <a:cxnSpLocks noChangeShapeType="1"/>
            <a:stCxn id="9259" idx="2"/>
            <a:endCxn id="9260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78" name="AutoShape 62"/>
          <p:cNvCxnSpPr>
            <a:cxnSpLocks noChangeShapeType="1"/>
            <a:stCxn id="9259" idx="2"/>
            <a:endCxn id="9261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79" name="AutoShape 63"/>
          <p:cNvCxnSpPr>
            <a:cxnSpLocks noChangeShapeType="1"/>
            <a:stCxn id="9259" idx="2"/>
            <a:endCxn id="9263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80" name="AutoShape 64"/>
          <p:cNvCxnSpPr>
            <a:cxnSpLocks noChangeShapeType="1"/>
            <a:stCxn id="9259" idx="2"/>
            <a:endCxn id="9265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81" name="AutoShape 65"/>
          <p:cNvCxnSpPr>
            <a:cxnSpLocks noChangeShapeType="1"/>
            <a:endCxn id="9266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82" name="AutoShape 66"/>
          <p:cNvCxnSpPr>
            <a:cxnSpLocks noChangeShapeType="1"/>
            <a:endCxn id="9267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83" name="AutoShape 67"/>
          <p:cNvCxnSpPr>
            <a:cxnSpLocks noChangeShapeType="1"/>
            <a:endCxn id="9270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84" name="AutoShape 68"/>
          <p:cNvCxnSpPr>
            <a:cxnSpLocks noChangeShapeType="1"/>
            <a:endCxn id="9269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285" name="AutoShape 69"/>
          <p:cNvCxnSpPr>
            <a:cxnSpLocks noChangeShapeType="1"/>
            <a:stCxn id="9265" idx="2"/>
            <a:endCxn id="9268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286" name="AutoShape 70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9287" name="AutoShape 71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9288" name="AutoShape 72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9289" name="AutoShape 73"/>
          <p:cNvCxnSpPr>
            <a:cxnSpLocks noChangeShapeType="1"/>
            <a:stCxn id="9265" idx="2"/>
            <a:endCxn id="9288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3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3: Descendant</a:t>
            </a:r>
          </a:p>
        </p:txBody>
      </p:sp>
      <p:sp>
        <p:nvSpPr>
          <p:cNvPr id="4134" name="AutoShape 38"/>
          <p:cNvSpPr>
            <a:spLocks noChangeArrowheads="1"/>
          </p:cNvSpPr>
          <p:nvPr/>
        </p:nvSpPr>
        <p:spPr bwMode="auto">
          <a:xfrm>
            <a:off x="639763" y="6384925"/>
            <a:ext cx="9793287" cy="1511300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4135" name="Rectangle 39"/>
          <p:cNvSpPr>
            <a:spLocks noChangeArrowheads="1"/>
          </p:cNvSpPr>
          <p:nvPr/>
        </p:nvSpPr>
        <p:spPr bwMode="auto">
          <a:xfrm>
            <a:off x="7480300" y="1884363"/>
            <a:ext cx="4681538" cy="11922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Alle Kind- und Kindesknoten bis zu den</a:t>
            </a:r>
            <a:br>
              <a:rPr lang="de-DE" sz="1800"/>
            </a:br>
            <a:r>
              <a:rPr lang="de-DE" sz="1800"/>
              <a:t>  untersten Elementen.</a:t>
            </a:r>
          </a:p>
          <a:p>
            <a:pPr defTabSz="1279525">
              <a:buFontTx/>
              <a:buChar char="•"/>
            </a:pPr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Enthält </a:t>
            </a:r>
            <a:r>
              <a:rPr lang="de-DE" sz="1800" b="1"/>
              <a:t>nicht</a:t>
            </a:r>
            <a:r>
              <a:rPr lang="de-DE" sz="1800"/>
              <a:t> den Kontextknoten.</a:t>
            </a:r>
            <a:endParaRPr lang="de-DE" sz="1400"/>
          </a:p>
        </p:txBody>
      </p:sp>
      <p:sp>
        <p:nvSpPr>
          <p:cNvPr id="4136" name="AutoShape 40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4137" name="AutoShape 41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4138" name="AutoShape 42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4139" name="AutoShape 43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4140" name="AutoShape 44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4141" name="AutoShape 45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4142" name="AutoShape 46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4143" name="AutoShape 47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4144" name="AutoShape 48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4145" name="AutoShape 49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4146" name="AutoShape 50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4147" name="AutoShape 51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4148" name="AutoShape 52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4149" name="AutoShape 53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4150" name="AutoShape 54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4151" name="AutoShape 55"/>
          <p:cNvCxnSpPr>
            <a:cxnSpLocks noChangeShapeType="1"/>
            <a:stCxn id="4136" idx="2"/>
            <a:endCxn id="4137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52" name="AutoShape 56"/>
          <p:cNvCxnSpPr>
            <a:cxnSpLocks noChangeShapeType="1"/>
            <a:stCxn id="4137" idx="2"/>
            <a:endCxn id="4138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53" name="AutoShape 57"/>
          <p:cNvCxnSpPr>
            <a:cxnSpLocks noChangeShapeType="1"/>
            <a:stCxn id="4138" idx="2"/>
            <a:endCxn id="4143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54" name="AutoShape 58"/>
          <p:cNvCxnSpPr>
            <a:cxnSpLocks noChangeShapeType="1"/>
            <a:stCxn id="4138" idx="2"/>
            <a:endCxn id="4141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55" name="AutoShape 59"/>
          <p:cNvCxnSpPr>
            <a:cxnSpLocks noChangeShapeType="1"/>
            <a:stCxn id="4138" idx="2"/>
            <a:endCxn id="4150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56" name="AutoShape 60"/>
          <p:cNvCxnSpPr>
            <a:cxnSpLocks noChangeShapeType="1"/>
            <a:stCxn id="4138" idx="2"/>
            <a:endCxn id="4139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57" name="AutoShape 61"/>
          <p:cNvCxnSpPr>
            <a:cxnSpLocks noChangeShapeType="1"/>
            <a:stCxn id="4138" idx="2"/>
            <a:endCxn id="4140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58" name="AutoShape 62"/>
          <p:cNvCxnSpPr>
            <a:cxnSpLocks noChangeShapeType="1"/>
            <a:stCxn id="4138" idx="2"/>
            <a:endCxn id="4142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59" name="AutoShape 63"/>
          <p:cNvCxnSpPr>
            <a:cxnSpLocks noChangeShapeType="1"/>
            <a:stCxn id="4138" idx="2"/>
            <a:endCxn id="4144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60" name="AutoShape 64"/>
          <p:cNvCxnSpPr>
            <a:cxnSpLocks noChangeShapeType="1"/>
            <a:endCxn id="4145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61" name="AutoShape 65"/>
          <p:cNvCxnSpPr>
            <a:cxnSpLocks noChangeShapeType="1"/>
            <a:endCxn id="4146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62" name="AutoShape 66"/>
          <p:cNvCxnSpPr>
            <a:cxnSpLocks noChangeShapeType="1"/>
            <a:endCxn id="4149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63" name="AutoShape 67"/>
          <p:cNvCxnSpPr>
            <a:cxnSpLocks noChangeShapeType="1"/>
            <a:endCxn id="4148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64" name="AutoShape 68"/>
          <p:cNvCxnSpPr>
            <a:cxnSpLocks noChangeShapeType="1"/>
            <a:stCxn id="4144" idx="2"/>
            <a:endCxn id="4147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65" name="AutoShape 69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4166" name="AutoShape 70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4167" name="AutoShape 71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4168" name="AutoShape 72"/>
          <p:cNvCxnSpPr>
            <a:cxnSpLocks noChangeShapeType="1"/>
            <a:stCxn id="4144" idx="2"/>
            <a:endCxn id="4167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7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4:</a:t>
            </a:r>
            <a:r>
              <a:rPr lang="de-DE"/>
              <a:t> </a:t>
            </a:r>
            <a:r>
              <a:rPr lang="de-DE" b="1">
                <a:solidFill>
                  <a:schemeClr val="accent2"/>
                </a:solidFill>
              </a:rPr>
              <a:t>Ancestor</a:t>
            </a:r>
          </a:p>
        </p:txBody>
      </p:sp>
      <p:sp>
        <p:nvSpPr>
          <p:cNvPr id="5160" name="Rectangle 40"/>
          <p:cNvSpPr>
            <a:spLocks noChangeArrowheads="1"/>
          </p:cNvSpPr>
          <p:nvPr/>
        </p:nvSpPr>
        <p:spPr bwMode="auto">
          <a:xfrm>
            <a:off x="7696200" y="1706563"/>
            <a:ext cx="4392613" cy="2014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Bis auf den Wurzelknoten haben alle </a:t>
            </a:r>
          </a:p>
          <a:p>
            <a:pPr defTabSz="1279525"/>
            <a:r>
              <a:rPr lang="de-DE" sz="1800"/>
              <a:t>  Knoten Vorfahren.</a:t>
            </a:r>
          </a:p>
          <a:p>
            <a:pPr defTabSz="1279525"/>
            <a:r>
              <a:rPr lang="de-DE" sz="1800"/>
              <a:t> </a:t>
            </a:r>
          </a:p>
          <a:p>
            <a:pPr defTabSz="1279525">
              <a:buFontTx/>
              <a:buChar char="•"/>
            </a:pPr>
            <a:r>
              <a:rPr lang="de-DE" sz="1800"/>
              <a:t> Bildet Achse vom Kontextknoten zum</a:t>
            </a:r>
          </a:p>
          <a:p>
            <a:pPr defTabSz="1279525"/>
            <a:r>
              <a:rPr lang="de-DE" sz="1800"/>
              <a:t>  Wurzelknoten.</a:t>
            </a:r>
          </a:p>
          <a:p>
            <a:pPr defTabSz="1279525"/>
            <a:r>
              <a:rPr lang="de-DE" sz="1800"/>
              <a:t> </a:t>
            </a:r>
          </a:p>
          <a:p>
            <a:pPr defTabSz="1279525">
              <a:buFontTx/>
              <a:buChar char="•"/>
            </a:pPr>
            <a:r>
              <a:rPr lang="de-DE" sz="1800"/>
              <a:t> Enthält </a:t>
            </a:r>
            <a:r>
              <a:rPr lang="de-DE" sz="1800" b="1"/>
              <a:t>nicht </a:t>
            </a:r>
            <a:r>
              <a:rPr lang="de-DE" sz="1800"/>
              <a:t>den Kontextknoten.</a:t>
            </a:r>
          </a:p>
        </p:txBody>
      </p:sp>
      <p:sp>
        <p:nvSpPr>
          <p:cNvPr id="5161" name="AutoShape 41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5162" name="AutoShape 42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5163" name="AutoShape 43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5164" name="AutoShape 44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5165" name="AutoShape 45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5166" name="AutoShape 46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5167" name="AutoShape 47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5168" name="AutoShape 48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5169" name="AutoShape 49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5170" name="AutoShape 50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5171" name="AutoShape 51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5172" name="AutoShape 52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5173" name="AutoShape 53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5174" name="AutoShape 54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5175" name="AutoShape 55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5176" name="AutoShape 56"/>
          <p:cNvCxnSpPr>
            <a:cxnSpLocks noChangeShapeType="1"/>
            <a:stCxn id="5161" idx="2"/>
            <a:endCxn id="5162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77" name="AutoShape 57"/>
          <p:cNvCxnSpPr>
            <a:cxnSpLocks noChangeShapeType="1"/>
            <a:stCxn id="5162" idx="2"/>
            <a:endCxn id="5163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78" name="AutoShape 58"/>
          <p:cNvCxnSpPr>
            <a:cxnSpLocks noChangeShapeType="1"/>
            <a:stCxn id="5163" idx="2"/>
            <a:endCxn id="5168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79" name="AutoShape 59"/>
          <p:cNvCxnSpPr>
            <a:cxnSpLocks noChangeShapeType="1"/>
            <a:stCxn id="5163" idx="2"/>
            <a:endCxn id="5166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0" name="AutoShape 60"/>
          <p:cNvCxnSpPr>
            <a:cxnSpLocks noChangeShapeType="1"/>
            <a:stCxn id="5163" idx="2"/>
            <a:endCxn id="5175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1" name="AutoShape 61"/>
          <p:cNvCxnSpPr>
            <a:cxnSpLocks noChangeShapeType="1"/>
            <a:stCxn id="5163" idx="2"/>
            <a:endCxn id="5164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2" name="AutoShape 62"/>
          <p:cNvCxnSpPr>
            <a:cxnSpLocks noChangeShapeType="1"/>
            <a:stCxn id="5163" idx="2"/>
            <a:endCxn id="5165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3" name="AutoShape 63"/>
          <p:cNvCxnSpPr>
            <a:cxnSpLocks noChangeShapeType="1"/>
            <a:stCxn id="5163" idx="2"/>
            <a:endCxn id="5167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4" name="AutoShape 64"/>
          <p:cNvCxnSpPr>
            <a:cxnSpLocks noChangeShapeType="1"/>
            <a:stCxn id="5163" idx="2"/>
            <a:endCxn id="5169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5" name="AutoShape 65"/>
          <p:cNvCxnSpPr>
            <a:cxnSpLocks noChangeShapeType="1"/>
            <a:endCxn id="5170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6" name="AutoShape 66"/>
          <p:cNvCxnSpPr>
            <a:cxnSpLocks noChangeShapeType="1"/>
            <a:endCxn id="5171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7" name="AutoShape 67"/>
          <p:cNvCxnSpPr>
            <a:cxnSpLocks noChangeShapeType="1"/>
            <a:endCxn id="5174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8" name="AutoShape 68"/>
          <p:cNvCxnSpPr>
            <a:cxnSpLocks noChangeShapeType="1"/>
            <a:endCxn id="5173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189" name="AutoShape 69"/>
          <p:cNvCxnSpPr>
            <a:cxnSpLocks noChangeShapeType="1"/>
            <a:stCxn id="5169" idx="2"/>
            <a:endCxn id="5172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190" name="AutoShape 70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5191" name="AutoShape 71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5192" name="AutoShape 72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5193" name="AutoShape 73"/>
          <p:cNvCxnSpPr>
            <a:cxnSpLocks noChangeShapeType="1"/>
            <a:stCxn id="5169" idx="2"/>
            <a:endCxn id="5192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194" name="AutoShape 74"/>
          <p:cNvSpPr>
            <a:spLocks noChangeArrowheads="1"/>
          </p:cNvSpPr>
          <p:nvPr/>
        </p:nvSpPr>
        <p:spPr bwMode="auto">
          <a:xfrm>
            <a:off x="3808413" y="5260975"/>
            <a:ext cx="1728787" cy="1246188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5158" name="AutoShape 38"/>
          <p:cNvSpPr>
            <a:spLocks noChangeArrowheads="1"/>
          </p:cNvSpPr>
          <p:nvPr/>
        </p:nvSpPr>
        <p:spPr bwMode="auto">
          <a:xfrm>
            <a:off x="4745038" y="2806700"/>
            <a:ext cx="1728787" cy="2447925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1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5:</a:t>
            </a:r>
            <a:r>
              <a:rPr lang="de-DE"/>
              <a:t> </a:t>
            </a:r>
            <a:r>
              <a:rPr lang="de-DE" b="1">
                <a:solidFill>
                  <a:schemeClr val="accent2"/>
                </a:solidFill>
              </a:rPr>
              <a:t>Following</a:t>
            </a:r>
          </a:p>
        </p:txBody>
      </p:sp>
      <p:sp>
        <p:nvSpPr>
          <p:cNvPr id="6182" name="AutoShape 38"/>
          <p:cNvSpPr>
            <a:spLocks noChangeArrowheads="1"/>
          </p:cNvSpPr>
          <p:nvPr/>
        </p:nvSpPr>
        <p:spPr bwMode="auto">
          <a:xfrm>
            <a:off x="5610225" y="5016500"/>
            <a:ext cx="7056438" cy="1439863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6183" name="Rectangle 39"/>
          <p:cNvSpPr>
            <a:spLocks noChangeArrowheads="1"/>
          </p:cNvSpPr>
          <p:nvPr/>
        </p:nvSpPr>
        <p:spPr bwMode="auto">
          <a:xfrm>
            <a:off x="7696200" y="1706563"/>
            <a:ext cx="4392613" cy="1465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Alle in der Dokumentanordnung nach-</a:t>
            </a:r>
          </a:p>
          <a:p>
            <a:pPr defTabSz="1279525"/>
            <a:r>
              <a:rPr lang="de-DE" sz="1800"/>
              <a:t>  folgenden Knoten, ohne Kind und</a:t>
            </a:r>
          </a:p>
          <a:p>
            <a:pPr defTabSz="1279525"/>
            <a:r>
              <a:rPr lang="de-DE" sz="1800"/>
              <a:t>  Kindeskindknoten.</a:t>
            </a:r>
          </a:p>
          <a:p>
            <a:pPr defTabSz="1279525"/>
            <a:r>
              <a:rPr lang="de-DE" sz="1800"/>
              <a:t> </a:t>
            </a:r>
          </a:p>
          <a:p>
            <a:pPr defTabSz="1279525">
              <a:buFontTx/>
              <a:buChar char="•"/>
            </a:pPr>
            <a:r>
              <a:rPr lang="de-DE" sz="1800"/>
              <a:t> Enthält </a:t>
            </a:r>
            <a:r>
              <a:rPr lang="de-DE" sz="1800" b="1"/>
              <a:t>nicht </a:t>
            </a:r>
            <a:r>
              <a:rPr lang="de-DE" sz="1800"/>
              <a:t>den Kontextknoten.</a:t>
            </a:r>
          </a:p>
        </p:txBody>
      </p:sp>
      <p:sp>
        <p:nvSpPr>
          <p:cNvPr id="6184" name="AutoShape 40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6185" name="AutoShape 41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6186" name="AutoShape 42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6187" name="AutoShape 43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6188" name="AutoShape 44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6189" name="AutoShape 45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6190" name="AutoShape 46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6191" name="AutoShape 47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6192" name="AutoShape 48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6193" name="AutoShape 49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6194" name="AutoShape 50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6195" name="AutoShape 51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6196" name="AutoShape 52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6197" name="AutoShape 53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6198" name="AutoShape 54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6199" name="AutoShape 55"/>
          <p:cNvCxnSpPr>
            <a:cxnSpLocks noChangeShapeType="1"/>
            <a:stCxn id="6184" idx="2"/>
            <a:endCxn id="6185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0" name="AutoShape 56"/>
          <p:cNvCxnSpPr>
            <a:cxnSpLocks noChangeShapeType="1"/>
            <a:stCxn id="6185" idx="2"/>
            <a:endCxn id="6186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1" name="AutoShape 57"/>
          <p:cNvCxnSpPr>
            <a:cxnSpLocks noChangeShapeType="1"/>
            <a:stCxn id="6186" idx="2"/>
            <a:endCxn id="6191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2" name="AutoShape 58"/>
          <p:cNvCxnSpPr>
            <a:cxnSpLocks noChangeShapeType="1"/>
            <a:stCxn id="6186" idx="2"/>
            <a:endCxn id="6189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3" name="AutoShape 59"/>
          <p:cNvCxnSpPr>
            <a:cxnSpLocks noChangeShapeType="1"/>
            <a:stCxn id="6186" idx="2"/>
            <a:endCxn id="6198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4" name="AutoShape 60"/>
          <p:cNvCxnSpPr>
            <a:cxnSpLocks noChangeShapeType="1"/>
            <a:stCxn id="6186" idx="2"/>
            <a:endCxn id="6187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5" name="AutoShape 61"/>
          <p:cNvCxnSpPr>
            <a:cxnSpLocks noChangeShapeType="1"/>
            <a:stCxn id="6186" idx="2"/>
            <a:endCxn id="6188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6" name="AutoShape 62"/>
          <p:cNvCxnSpPr>
            <a:cxnSpLocks noChangeShapeType="1"/>
            <a:stCxn id="6186" idx="2"/>
            <a:endCxn id="6190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7" name="AutoShape 63"/>
          <p:cNvCxnSpPr>
            <a:cxnSpLocks noChangeShapeType="1"/>
            <a:stCxn id="6186" idx="2"/>
            <a:endCxn id="6192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8" name="AutoShape 64"/>
          <p:cNvCxnSpPr>
            <a:cxnSpLocks noChangeShapeType="1"/>
            <a:endCxn id="6193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09" name="AutoShape 65"/>
          <p:cNvCxnSpPr>
            <a:cxnSpLocks noChangeShapeType="1"/>
            <a:endCxn id="6194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10" name="AutoShape 66"/>
          <p:cNvCxnSpPr>
            <a:cxnSpLocks noChangeShapeType="1"/>
            <a:endCxn id="6197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11" name="AutoShape 67"/>
          <p:cNvCxnSpPr>
            <a:cxnSpLocks noChangeShapeType="1"/>
            <a:endCxn id="6196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12" name="AutoShape 68"/>
          <p:cNvCxnSpPr>
            <a:cxnSpLocks noChangeShapeType="1"/>
            <a:stCxn id="6192" idx="2"/>
            <a:endCxn id="6195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213" name="AutoShape 69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6214" name="AutoShape 70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6215" name="AutoShape 71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6216" name="AutoShape 72"/>
          <p:cNvCxnSpPr>
            <a:cxnSpLocks noChangeShapeType="1"/>
            <a:stCxn id="6192" idx="2"/>
            <a:endCxn id="6215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05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6:</a:t>
            </a:r>
            <a:r>
              <a:rPr lang="de-DE"/>
              <a:t> </a:t>
            </a:r>
            <a:r>
              <a:rPr lang="de-DE" b="1">
                <a:solidFill>
                  <a:schemeClr val="accent2"/>
                </a:solidFill>
              </a:rPr>
              <a:t>Preceding</a:t>
            </a:r>
          </a:p>
        </p:txBody>
      </p:sp>
      <p:sp>
        <p:nvSpPr>
          <p:cNvPr id="7206" name="AutoShape 38"/>
          <p:cNvSpPr>
            <a:spLocks noChangeArrowheads="1"/>
          </p:cNvSpPr>
          <p:nvPr/>
        </p:nvSpPr>
        <p:spPr bwMode="auto">
          <a:xfrm>
            <a:off x="279400" y="5016500"/>
            <a:ext cx="3600450" cy="1439863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7207" name="Rectangle 39"/>
          <p:cNvSpPr>
            <a:spLocks noChangeArrowheads="1"/>
          </p:cNvSpPr>
          <p:nvPr/>
        </p:nvSpPr>
        <p:spPr bwMode="auto">
          <a:xfrm>
            <a:off x="7696200" y="1706563"/>
            <a:ext cx="4392613" cy="1465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Alle in der Dokumentenordnung vor-</a:t>
            </a:r>
          </a:p>
          <a:p>
            <a:pPr defTabSz="1279525"/>
            <a:r>
              <a:rPr lang="de-DE" sz="1800"/>
              <a:t>  hergehenden Knoten, ohne</a:t>
            </a:r>
          </a:p>
          <a:p>
            <a:pPr defTabSz="1279525"/>
            <a:r>
              <a:rPr lang="de-DE" sz="1800"/>
              <a:t>  Vorfahren..</a:t>
            </a:r>
          </a:p>
          <a:p>
            <a:pPr defTabSz="1279525"/>
            <a:r>
              <a:rPr lang="de-DE" sz="1800"/>
              <a:t> </a:t>
            </a:r>
          </a:p>
          <a:p>
            <a:pPr defTabSz="1279525">
              <a:buFontTx/>
              <a:buChar char="•"/>
            </a:pPr>
            <a:r>
              <a:rPr lang="de-DE" sz="1800"/>
              <a:t> Enthält </a:t>
            </a:r>
            <a:r>
              <a:rPr lang="de-DE" sz="1800" b="1"/>
              <a:t>nicht </a:t>
            </a:r>
            <a:r>
              <a:rPr lang="de-DE" sz="1800"/>
              <a:t>den Kontextknoten.</a:t>
            </a:r>
          </a:p>
        </p:txBody>
      </p:sp>
      <p:sp>
        <p:nvSpPr>
          <p:cNvPr id="7208" name="AutoShape 40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7209" name="AutoShape 41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7210" name="AutoShape 42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7211" name="AutoShape 43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7212" name="AutoShape 44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7213" name="AutoShape 45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7214" name="AutoShape 46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7215" name="AutoShape 47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7216" name="AutoShape 48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7217" name="AutoShape 49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7218" name="AutoShape 50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7219" name="AutoShape 51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7220" name="AutoShape 52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7221" name="AutoShape 53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7222" name="AutoShape 54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7223" name="AutoShape 55"/>
          <p:cNvCxnSpPr>
            <a:cxnSpLocks noChangeShapeType="1"/>
            <a:stCxn id="7208" idx="2"/>
            <a:endCxn id="7209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24" name="AutoShape 56"/>
          <p:cNvCxnSpPr>
            <a:cxnSpLocks noChangeShapeType="1"/>
            <a:stCxn id="7209" idx="2"/>
            <a:endCxn id="7210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25" name="AutoShape 57"/>
          <p:cNvCxnSpPr>
            <a:cxnSpLocks noChangeShapeType="1"/>
            <a:stCxn id="7210" idx="2"/>
            <a:endCxn id="7215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26" name="AutoShape 58"/>
          <p:cNvCxnSpPr>
            <a:cxnSpLocks noChangeShapeType="1"/>
            <a:stCxn id="7210" idx="2"/>
            <a:endCxn id="7213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27" name="AutoShape 59"/>
          <p:cNvCxnSpPr>
            <a:cxnSpLocks noChangeShapeType="1"/>
            <a:stCxn id="7210" idx="2"/>
            <a:endCxn id="7222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28" name="AutoShape 60"/>
          <p:cNvCxnSpPr>
            <a:cxnSpLocks noChangeShapeType="1"/>
            <a:stCxn id="7210" idx="2"/>
            <a:endCxn id="7211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29" name="AutoShape 61"/>
          <p:cNvCxnSpPr>
            <a:cxnSpLocks noChangeShapeType="1"/>
            <a:stCxn id="7210" idx="2"/>
            <a:endCxn id="7212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30" name="AutoShape 62"/>
          <p:cNvCxnSpPr>
            <a:cxnSpLocks noChangeShapeType="1"/>
            <a:stCxn id="7210" idx="2"/>
            <a:endCxn id="7214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31" name="AutoShape 63"/>
          <p:cNvCxnSpPr>
            <a:cxnSpLocks noChangeShapeType="1"/>
            <a:stCxn id="7210" idx="2"/>
            <a:endCxn id="7216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32" name="AutoShape 64"/>
          <p:cNvCxnSpPr>
            <a:cxnSpLocks noChangeShapeType="1"/>
            <a:endCxn id="7217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33" name="AutoShape 65"/>
          <p:cNvCxnSpPr>
            <a:cxnSpLocks noChangeShapeType="1"/>
            <a:endCxn id="7218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34" name="AutoShape 66"/>
          <p:cNvCxnSpPr>
            <a:cxnSpLocks noChangeShapeType="1"/>
            <a:endCxn id="7221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35" name="AutoShape 67"/>
          <p:cNvCxnSpPr>
            <a:cxnSpLocks noChangeShapeType="1"/>
            <a:endCxn id="7220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236" name="AutoShape 68"/>
          <p:cNvCxnSpPr>
            <a:cxnSpLocks noChangeShapeType="1"/>
            <a:stCxn id="7216" idx="2"/>
            <a:endCxn id="7219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7237" name="AutoShape 69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7238" name="AutoShape 70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7239" name="AutoShape 71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7240" name="AutoShape 72"/>
          <p:cNvCxnSpPr>
            <a:cxnSpLocks noChangeShapeType="1"/>
            <a:stCxn id="7216" idx="2"/>
            <a:endCxn id="7239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29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7:</a:t>
            </a:r>
            <a:r>
              <a:rPr lang="de-DE"/>
              <a:t> </a:t>
            </a:r>
            <a:r>
              <a:rPr lang="de-DE" b="1">
                <a:solidFill>
                  <a:schemeClr val="accent2"/>
                </a:solidFill>
              </a:rPr>
              <a:t>Following-sibling</a:t>
            </a:r>
          </a:p>
        </p:txBody>
      </p:sp>
      <p:sp>
        <p:nvSpPr>
          <p:cNvPr id="8230" name="AutoShape 38"/>
          <p:cNvSpPr>
            <a:spLocks noChangeArrowheads="1"/>
          </p:cNvSpPr>
          <p:nvPr/>
        </p:nvSpPr>
        <p:spPr bwMode="auto">
          <a:xfrm>
            <a:off x="10934700" y="6673850"/>
            <a:ext cx="1730375" cy="935038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8231" name="Rectangle 39"/>
          <p:cNvSpPr>
            <a:spLocks noChangeArrowheads="1"/>
          </p:cNvSpPr>
          <p:nvPr/>
        </p:nvSpPr>
        <p:spPr bwMode="auto">
          <a:xfrm>
            <a:off x="7696200" y="1706563"/>
            <a:ext cx="4392613" cy="2289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Alle in der Dokumentenordnung nach-</a:t>
            </a:r>
            <a:br>
              <a:rPr lang="de-DE" sz="1800"/>
            </a:br>
            <a:r>
              <a:rPr lang="de-DE" sz="1800"/>
              <a:t>  folgenden Knoten auf gleicher Ebene</a:t>
            </a:r>
          </a:p>
          <a:p>
            <a:pPr defTabSz="1279525"/>
            <a:r>
              <a:rPr lang="de-DE" sz="1800"/>
              <a:t>  des Kontextknotens.</a:t>
            </a:r>
          </a:p>
          <a:p>
            <a:pPr defTabSz="1279525"/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Enthält </a:t>
            </a:r>
            <a:r>
              <a:rPr lang="de-DE" sz="1800" b="1"/>
              <a:t>nicht </a:t>
            </a:r>
            <a:r>
              <a:rPr lang="de-DE" sz="1800"/>
              <a:t>den Kontextknoten.</a:t>
            </a:r>
          </a:p>
          <a:p>
            <a:pPr defTabSz="1279525">
              <a:buFontTx/>
              <a:buChar char="•"/>
            </a:pPr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Leer, falls Kontextknoten ein Attribut</a:t>
            </a:r>
            <a:br>
              <a:rPr lang="de-DE" sz="1800"/>
            </a:br>
            <a:r>
              <a:rPr lang="de-DE" sz="1800"/>
              <a:t>  oder Namespace-Knoten ist.</a:t>
            </a:r>
          </a:p>
        </p:txBody>
      </p:sp>
      <p:sp>
        <p:nvSpPr>
          <p:cNvPr id="8232" name="AutoShape 40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8233" name="AutoShape 41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8234" name="AutoShape 42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8235" name="AutoShape 43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8236" name="AutoShape 44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8237" name="AutoShape 45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8238" name="AutoShape 46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8239" name="AutoShape 47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8240" name="AutoShape 48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8241" name="AutoShape 49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8242" name="AutoShape 50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8243" name="AutoShape 51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8244" name="AutoShape 52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8245" name="AutoShape 53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8246" name="AutoShape 54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8247" name="AutoShape 55"/>
          <p:cNvCxnSpPr>
            <a:cxnSpLocks noChangeShapeType="1"/>
            <a:stCxn id="8232" idx="2"/>
            <a:endCxn id="8233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48" name="AutoShape 56"/>
          <p:cNvCxnSpPr>
            <a:cxnSpLocks noChangeShapeType="1"/>
            <a:stCxn id="8233" idx="2"/>
            <a:endCxn id="8234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49" name="AutoShape 57"/>
          <p:cNvCxnSpPr>
            <a:cxnSpLocks noChangeShapeType="1"/>
            <a:stCxn id="8234" idx="2"/>
            <a:endCxn id="8239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0" name="AutoShape 58"/>
          <p:cNvCxnSpPr>
            <a:cxnSpLocks noChangeShapeType="1"/>
            <a:stCxn id="8234" idx="2"/>
            <a:endCxn id="8237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1" name="AutoShape 59"/>
          <p:cNvCxnSpPr>
            <a:cxnSpLocks noChangeShapeType="1"/>
            <a:stCxn id="8234" idx="2"/>
            <a:endCxn id="8246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2" name="AutoShape 60"/>
          <p:cNvCxnSpPr>
            <a:cxnSpLocks noChangeShapeType="1"/>
            <a:stCxn id="8234" idx="2"/>
            <a:endCxn id="8235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3" name="AutoShape 61"/>
          <p:cNvCxnSpPr>
            <a:cxnSpLocks noChangeShapeType="1"/>
            <a:stCxn id="8234" idx="2"/>
            <a:endCxn id="8236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4" name="AutoShape 62"/>
          <p:cNvCxnSpPr>
            <a:cxnSpLocks noChangeShapeType="1"/>
            <a:stCxn id="8234" idx="2"/>
            <a:endCxn id="8238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5" name="AutoShape 63"/>
          <p:cNvCxnSpPr>
            <a:cxnSpLocks noChangeShapeType="1"/>
            <a:stCxn id="8234" idx="2"/>
            <a:endCxn id="8240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6" name="AutoShape 64"/>
          <p:cNvCxnSpPr>
            <a:cxnSpLocks noChangeShapeType="1"/>
            <a:endCxn id="8241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7" name="AutoShape 65"/>
          <p:cNvCxnSpPr>
            <a:cxnSpLocks noChangeShapeType="1"/>
            <a:endCxn id="8242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8" name="AutoShape 66"/>
          <p:cNvCxnSpPr>
            <a:cxnSpLocks noChangeShapeType="1"/>
            <a:endCxn id="8245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59" name="AutoShape 67"/>
          <p:cNvCxnSpPr>
            <a:cxnSpLocks noChangeShapeType="1"/>
            <a:endCxn id="8244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60" name="AutoShape 68"/>
          <p:cNvCxnSpPr>
            <a:cxnSpLocks noChangeShapeType="1"/>
            <a:stCxn id="8240" idx="2"/>
            <a:endCxn id="8243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261" name="AutoShape 69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8262" name="AutoShape 70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8263" name="AutoShape 71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8264" name="AutoShape 72"/>
          <p:cNvCxnSpPr>
            <a:cxnSpLocks noChangeShapeType="1"/>
            <a:stCxn id="8240" idx="2"/>
            <a:endCxn id="8263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265" name="AutoShape 73"/>
          <p:cNvSpPr>
            <a:spLocks noChangeArrowheads="1"/>
          </p:cNvSpPr>
          <p:nvPr/>
        </p:nvSpPr>
        <p:spPr bwMode="auto">
          <a:xfrm>
            <a:off x="11080750" y="7010400"/>
            <a:ext cx="1366838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Betrag</a:t>
            </a:r>
          </a:p>
        </p:txBody>
      </p:sp>
      <p:cxnSp>
        <p:nvCxnSpPr>
          <p:cNvPr id="8266" name="AutoShape 74"/>
          <p:cNvCxnSpPr>
            <a:cxnSpLocks noChangeShapeType="1"/>
            <a:stCxn id="8239" idx="2"/>
            <a:endCxn id="8265" idx="0"/>
          </p:cNvCxnSpPr>
          <p:nvPr/>
        </p:nvCxnSpPr>
        <p:spPr bwMode="auto">
          <a:xfrm>
            <a:off x="11764963" y="6035675"/>
            <a:ext cx="0" cy="97472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7" name="Text Box 37"/>
          <p:cNvSpPr txBox="1">
            <a:spLocks noChangeArrowheads="1"/>
          </p:cNvSpPr>
          <p:nvPr/>
        </p:nvSpPr>
        <p:spPr bwMode="auto">
          <a:xfrm>
            <a:off x="855663" y="698500"/>
            <a:ext cx="11377612" cy="473075"/>
          </a:xfrm>
          <a:prstGeom prst="rect">
            <a:avLst/>
          </a:prstGeom>
          <a:solidFill>
            <a:srgbClr val="FF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>
            <a:lvl1pPr defTabSz="1279525">
              <a:defRPr>
                <a:solidFill>
                  <a:schemeClr val="tx1"/>
                </a:solidFill>
                <a:latin typeface="Arial" charset="0"/>
              </a:defRPr>
            </a:lvl1pPr>
            <a:lvl2pPr defTabSz="1279525">
              <a:defRPr>
                <a:solidFill>
                  <a:schemeClr val="tx1"/>
                </a:solidFill>
                <a:latin typeface="Arial" charset="0"/>
              </a:defRPr>
            </a:lvl2pPr>
            <a:lvl3pPr marL="912813" defTabSz="1279525">
              <a:defRPr>
                <a:solidFill>
                  <a:schemeClr val="tx1"/>
                </a:solidFill>
                <a:latin typeface="Arial" charset="0"/>
              </a:defRPr>
            </a:lvl3pPr>
            <a:lvl4pPr defTabSz="1279525">
              <a:defRPr>
                <a:solidFill>
                  <a:schemeClr val="tx1"/>
                </a:solidFill>
                <a:latin typeface="Arial" charset="0"/>
              </a:defRPr>
            </a:lvl4pPr>
            <a:lvl5pPr defTabSz="1279525">
              <a:defRPr>
                <a:solidFill>
                  <a:schemeClr val="tx1"/>
                </a:solidFill>
                <a:latin typeface="Arial" charset="0"/>
              </a:defRPr>
            </a:lvl5pPr>
            <a:lvl6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defTabSz="127952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de-DE" b="1">
                <a:solidFill>
                  <a:schemeClr val="accent2"/>
                </a:solidFill>
              </a:rPr>
              <a:t>Achsen 8:</a:t>
            </a:r>
            <a:r>
              <a:rPr lang="de-DE"/>
              <a:t> </a:t>
            </a:r>
            <a:r>
              <a:rPr lang="de-DE" b="1">
                <a:solidFill>
                  <a:schemeClr val="accent2"/>
                </a:solidFill>
              </a:rPr>
              <a:t>Preceding-sibling</a:t>
            </a:r>
          </a:p>
        </p:txBody>
      </p:sp>
      <p:sp>
        <p:nvSpPr>
          <p:cNvPr id="10278" name="AutoShape 38"/>
          <p:cNvSpPr>
            <a:spLocks noChangeArrowheads="1"/>
          </p:cNvSpPr>
          <p:nvPr/>
        </p:nvSpPr>
        <p:spPr bwMode="auto">
          <a:xfrm>
            <a:off x="209550" y="5446713"/>
            <a:ext cx="5326063" cy="866775"/>
          </a:xfrm>
          <a:prstGeom prst="roundRect">
            <a:avLst>
              <a:gd name="adj" fmla="val 16667"/>
            </a:avLst>
          </a:prstGeom>
          <a:noFill/>
          <a:ln w="38100">
            <a:solidFill>
              <a:srgbClr val="FF33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10279" name="Rectangle 39"/>
          <p:cNvSpPr>
            <a:spLocks noChangeArrowheads="1"/>
          </p:cNvSpPr>
          <p:nvPr/>
        </p:nvSpPr>
        <p:spPr bwMode="auto">
          <a:xfrm>
            <a:off x="7696200" y="1706563"/>
            <a:ext cx="4392613" cy="2289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8" tIns="45714" rIns="91428" bIns="45714">
            <a:spAutoFit/>
          </a:bodyPr>
          <a:lstStyle/>
          <a:p>
            <a:pPr defTabSz="1279525">
              <a:buFontTx/>
              <a:buChar char="•"/>
            </a:pPr>
            <a:r>
              <a:rPr lang="de-DE" sz="1800"/>
              <a:t> Alle in der Dokumentenordnung vor-</a:t>
            </a:r>
            <a:br>
              <a:rPr lang="de-DE" sz="1800"/>
            </a:br>
            <a:r>
              <a:rPr lang="de-DE" sz="1800"/>
              <a:t>  hergehenden Knoten auf gleicher</a:t>
            </a:r>
            <a:br>
              <a:rPr lang="de-DE" sz="1800"/>
            </a:br>
            <a:r>
              <a:rPr lang="de-DE" sz="1800"/>
              <a:t>  Ebene des Kontextknotens.</a:t>
            </a:r>
          </a:p>
          <a:p>
            <a:pPr defTabSz="1279525"/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Enthält </a:t>
            </a:r>
            <a:r>
              <a:rPr lang="de-DE" sz="1800" b="1"/>
              <a:t>nicht </a:t>
            </a:r>
            <a:r>
              <a:rPr lang="de-DE" sz="1800"/>
              <a:t>den Kontextknoten.</a:t>
            </a:r>
          </a:p>
          <a:p>
            <a:pPr defTabSz="1279525">
              <a:buFontTx/>
              <a:buChar char="•"/>
            </a:pPr>
            <a:endParaRPr lang="de-DE" sz="1800"/>
          </a:p>
          <a:p>
            <a:pPr defTabSz="1279525">
              <a:buFontTx/>
              <a:buChar char="•"/>
            </a:pPr>
            <a:r>
              <a:rPr lang="de-DE" sz="1800"/>
              <a:t> Leer, falls Kontextknoten ein Attribut</a:t>
            </a:r>
            <a:br>
              <a:rPr lang="de-DE" sz="1800"/>
            </a:br>
            <a:r>
              <a:rPr lang="de-DE" sz="1800"/>
              <a:t>  oder Namespace-Knoten ist.</a:t>
            </a:r>
          </a:p>
        </p:txBody>
      </p:sp>
      <p:sp>
        <p:nvSpPr>
          <p:cNvPr id="10280" name="AutoShape 40"/>
          <p:cNvSpPr>
            <a:spLocks noChangeArrowheads="1"/>
          </p:cNvSpPr>
          <p:nvPr/>
        </p:nvSpPr>
        <p:spPr bwMode="auto">
          <a:xfrm>
            <a:off x="4960938" y="301625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XML-Dokument</a:t>
            </a:r>
          </a:p>
        </p:txBody>
      </p:sp>
      <p:sp>
        <p:nvSpPr>
          <p:cNvPr id="10281" name="AutoShape 41"/>
          <p:cNvSpPr>
            <a:spLocks noChangeArrowheads="1"/>
          </p:cNvSpPr>
          <p:nvPr/>
        </p:nvSpPr>
        <p:spPr bwMode="auto">
          <a:xfrm>
            <a:off x="4960938" y="37544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Reisekosten</a:t>
            </a:r>
          </a:p>
        </p:txBody>
      </p:sp>
      <p:sp>
        <p:nvSpPr>
          <p:cNvPr id="10282" name="AutoShape 42"/>
          <p:cNvSpPr>
            <a:spLocks noChangeArrowheads="1"/>
          </p:cNvSpPr>
          <p:nvPr/>
        </p:nvSpPr>
        <p:spPr bwMode="auto">
          <a:xfrm>
            <a:off x="4960938" y="44942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Daten</a:t>
            </a:r>
          </a:p>
        </p:txBody>
      </p:sp>
      <p:sp>
        <p:nvSpPr>
          <p:cNvPr id="10283" name="AutoShape 43"/>
          <p:cNvSpPr>
            <a:spLocks noChangeArrowheads="1"/>
          </p:cNvSpPr>
          <p:nvPr/>
        </p:nvSpPr>
        <p:spPr bwMode="auto">
          <a:xfrm>
            <a:off x="7794625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Teilergebnis</a:t>
            </a:r>
          </a:p>
        </p:txBody>
      </p:sp>
      <p:sp>
        <p:nvSpPr>
          <p:cNvPr id="10284" name="AutoShape 44"/>
          <p:cNvSpPr>
            <a:spLocks noChangeArrowheads="1"/>
          </p:cNvSpPr>
          <p:nvPr/>
        </p:nvSpPr>
        <p:spPr bwMode="auto">
          <a:xfrm>
            <a:off x="5754688" y="5735638"/>
            <a:ext cx="1366837" cy="300037"/>
          </a:xfrm>
          <a:prstGeom prst="roundRect">
            <a:avLst>
              <a:gd name="adj" fmla="val 16667"/>
            </a:avLst>
          </a:prstGeom>
          <a:solidFill>
            <a:srgbClr val="66CCFF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Abteilung</a:t>
            </a:r>
          </a:p>
        </p:txBody>
      </p:sp>
      <p:sp>
        <p:nvSpPr>
          <p:cNvPr id="10285" name="AutoShape 45"/>
          <p:cNvSpPr>
            <a:spLocks noChangeArrowheads="1"/>
          </p:cNvSpPr>
          <p:nvPr/>
        </p:nvSpPr>
        <p:spPr bwMode="auto">
          <a:xfrm>
            <a:off x="354013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Heute</a:t>
            </a:r>
          </a:p>
        </p:txBody>
      </p:sp>
      <p:sp>
        <p:nvSpPr>
          <p:cNvPr id="10286" name="AutoShape 46"/>
          <p:cNvSpPr>
            <a:spLocks noChangeArrowheads="1"/>
          </p:cNvSpPr>
          <p:nvPr/>
        </p:nvSpPr>
        <p:spPr bwMode="auto">
          <a:xfrm>
            <a:off x="19621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ID</a:t>
            </a:r>
          </a:p>
        </p:txBody>
      </p:sp>
      <p:sp>
        <p:nvSpPr>
          <p:cNvPr id="10287" name="AutoShape 47"/>
          <p:cNvSpPr>
            <a:spLocks noChangeArrowheads="1"/>
          </p:cNvSpPr>
          <p:nvPr/>
        </p:nvSpPr>
        <p:spPr bwMode="auto">
          <a:xfrm>
            <a:off x="11080750" y="5735638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Summe</a:t>
            </a:r>
          </a:p>
        </p:txBody>
      </p:sp>
      <p:sp>
        <p:nvSpPr>
          <p:cNvPr id="10288" name="AutoShape 48"/>
          <p:cNvSpPr>
            <a:spLocks noChangeArrowheads="1"/>
          </p:cNvSpPr>
          <p:nvPr/>
        </p:nvSpPr>
        <p:spPr bwMode="auto">
          <a:xfrm>
            <a:off x="40020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Kostenelemente</a:t>
            </a:r>
          </a:p>
        </p:txBody>
      </p:sp>
      <p:sp>
        <p:nvSpPr>
          <p:cNvPr id="10289" name="AutoShape 49"/>
          <p:cNvSpPr>
            <a:spLocks noChangeArrowheads="1"/>
          </p:cNvSpPr>
          <p:nvPr/>
        </p:nvSpPr>
        <p:spPr bwMode="auto">
          <a:xfrm>
            <a:off x="8572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Datum</a:t>
            </a:r>
          </a:p>
        </p:txBody>
      </p:sp>
      <p:sp>
        <p:nvSpPr>
          <p:cNvPr id="10290" name="AutoShape 50"/>
          <p:cNvSpPr>
            <a:spLocks noChangeArrowheads="1"/>
          </p:cNvSpPr>
          <p:nvPr/>
        </p:nvSpPr>
        <p:spPr bwMode="auto">
          <a:xfrm>
            <a:off x="2443163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Anzahl</a:t>
            </a:r>
          </a:p>
        </p:txBody>
      </p:sp>
      <p:sp>
        <p:nvSpPr>
          <p:cNvPr id="10291" name="AutoShape 51"/>
          <p:cNvSpPr>
            <a:spLocks noChangeArrowheads="1"/>
          </p:cNvSpPr>
          <p:nvPr/>
        </p:nvSpPr>
        <p:spPr bwMode="auto">
          <a:xfrm>
            <a:off x="4002088" y="7008813"/>
            <a:ext cx="1366837" cy="300037"/>
          </a:xfrm>
          <a:prstGeom prst="roundRect">
            <a:avLst>
              <a:gd name="adj" fmla="val 16667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Beschreibung</a:t>
            </a:r>
          </a:p>
        </p:txBody>
      </p:sp>
      <p:sp>
        <p:nvSpPr>
          <p:cNvPr id="10292" name="AutoShape 52"/>
          <p:cNvSpPr>
            <a:spLocks noChangeArrowheads="1"/>
          </p:cNvSpPr>
          <p:nvPr/>
        </p:nvSpPr>
        <p:spPr bwMode="auto">
          <a:xfrm>
            <a:off x="558800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Konto</a:t>
            </a:r>
          </a:p>
        </p:txBody>
      </p:sp>
      <p:sp>
        <p:nvSpPr>
          <p:cNvPr id="10293" name="AutoShape 53"/>
          <p:cNvSpPr>
            <a:spLocks noChangeArrowheads="1"/>
          </p:cNvSpPr>
          <p:nvPr/>
        </p:nvSpPr>
        <p:spPr bwMode="auto">
          <a:xfrm>
            <a:off x="7194550" y="7008813"/>
            <a:ext cx="1366838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Einzelkosten</a:t>
            </a:r>
          </a:p>
        </p:txBody>
      </p:sp>
      <p:sp>
        <p:nvSpPr>
          <p:cNvPr id="10294" name="AutoShape 54"/>
          <p:cNvSpPr>
            <a:spLocks noChangeArrowheads="1"/>
          </p:cNvSpPr>
          <p:nvPr/>
        </p:nvSpPr>
        <p:spPr bwMode="auto">
          <a:xfrm>
            <a:off x="9424988" y="5735638"/>
            <a:ext cx="1366837" cy="3000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Vorschuss</a:t>
            </a:r>
          </a:p>
        </p:txBody>
      </p:sp>
      <p:cxnSp>
        <p:nvCxnSpPr>
          <p:cNvPr id="10295" name="AutoShape 55"/>
          <p:cNvCxnSpPr>
            <a:cxnSpLocks noChangeShapeType="1"/>
            <a:stCxn id="10280" idx="2"/>
            <a:endCxn id="10281" idx="0"/>
          </p:cNvCxnSpPr>
          <p:nvPr/>
        </p:nvCxnSpPr>
        <p:spPr bwMode="auto">
          <a:xfrm>
            <a:off x="5645150" y="3316288"/>
            <a:ext cx="0" cy="438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296" name="AutoShape 56"/>
          <p:cNvCxnSpPr>
            <a:cxnSpLocks noChangeShapeType="1"/>
            <a:stCxn id="10281" idx="2"/>
            <a:endCxn id="10282" idx="0"/>
          </p:cNvCxnSpPr>
          <p:nvPr/>
        </p:nvCxnSpPr>
        <p:spPr bwMode="auto">
          <a:xfrm>
            <a:off x="5645150" y="4054475"/>
            <a:ext cx="0" cy="4397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297" name="AutoShape 57"/>
          <p:cNvCxnSpPr>
            <a:cxnSpLocks noChangeShapeType="1"/>
            <a:stCxn id="10282" idx="2"/>
            <a:endCxn id="10287" idx="0"/>
          </p:cNvCxnSpPr>
          <p:nvPr/>
        </p:nvCxnSpPr>
        <p:spPr bwMode="auto">
          <a:xfrm rot="16200000" flipH="1">
            <a:off x="8234363" y="2205037"/>
            <a:ext cx="941388" cy="6119813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298" name="AutoShape 58"/>
          <p:cNvCxnSpPr>
            <a:cxnSpLocks noChangeShapeType="1"/>
            <a:stCxn id="10282" idx="2"/>
            <a:endCxn id="10285" idx="0"/>
          </p:cNvCxnSpPr>
          <p:nvPr/>
        </p:nvCxnSpPr>
        <p:spPr bwMode="auto">
          <a:xfrm rot="5400000">
            <a:off x="2870994" y="2961481"/>
            <a:ext cx="941388" cy="4606925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299" name="AutoShape 59"/>
          <p:cNvCxnSpPr>
            <a:cxnSpLocks noChangeShapeType="1"/>
            <a:stCxn id="10282" idx="2"/>
            <a:endCxn id="10294" idx="0"/>
          </p:cNvCxnSpPr>
          <p:nvPr/>
        </p:nvCxnSpPr>
        <p:spPr bwMode="auto">
          <a:xfrm rot="16200000" flipH="1">
            <a:off x="7406481" y="3032919"/>
            <a:ext cx="941388" cy="44640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300" name="AutoShape 60"/>
          <p:cNvCxnSpPr>
            <a:cxnSpLocks noChangeShapeType="1"/>
            <a:stCxn id="10282" idx="2"/>
            <a:endCxn id="10283" idx="0"/>
          </p:cNvCxnSpPr>
          <p:nvPr/>
        </p:nvCxnSpPr>
        <p:spPr bwMode="auto">
          <a:xfrm rot="16200000" flipH="1">
            <a:off x="6591300" y="3848100"/>
            <a:ext cx="941388" cy="2833688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301" name="AutoShape 61"/>
          <p:cNvCxnSpPr>
            <a:cxnSpLocks noChangeShapeType="1"/>
            <a:stCxn id="10282" idx="2"/>
            <a:endCxn id="10284" idx="0"/>
          </p:cNvCxnSpPr>
          <p:nvPr/>
        </p:nvCxnSpPr>
        <p:spPr bwMode="auto">
          <a:xfrm rot="16200000" flipH="1">
            <a:off x="5571331" y="4868069"/>
            <a:ext cx="941388" cy="7937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302" name="AutoShape 62"/>
          <p:cNvCxnSpPr>
            <a:cxnSpLocks noChangeShapeType="1"/>
            <a:stCxn id="10282" idx="2"/>
            <a:endCxn id="10286" idx="0"/>
          </p:cNvCxnSpPr>
          <p:nvPr/>
        </p:nvCxnSpPr>
        <p:spPr bwMode="auto">
          <a:xfrm rot="5400000">
            <a:off x="3675063" y="3765550"/>
            <a:ext cx="941388" cy="2998787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303" name="AutoShape 63"/>
          <p:cNvCxnSpPr>
            <a:cxnSpLocks noChangeShapeType="1"/>
            <a:stCxn id="10282" idx="2"/>
            <a:endCxn id="10288" idx="0"/>
          </p:cNvCxnSpPr>
          <p:nvPr/>
        </p:nvCxnSpPr>
        <p:spPr bwMode="auto">
          <a:xfrm rot="5400000">
            <a:off x="4695031" y="4785519"/>
            <a:ext cx="941388" cy="958850"/>
          </a:xfrm>
          <a:prstGeom prst="bentConnector3">
            <a:avLst>
              <a:gd name="adj1" fmla="val 49917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304" name="AutoShape 64"/>
          <p:cNvCxnSpPr>
            <a:cxnSpLocks noChangeShapeType="1"/>
            <a:endCxn id="10289" idx="0"/>
          </p:cNvCxnSpPr>
          <p:nvPr/>
        </p:nvCxnSpPr>
        <p:spPr bwMode="auto">
          <a:xfrm rot="5400000">
            <a:off x="2621757" y="4944269"/>
            <a:ext cx="984250" cy="3144837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305" name="AutoShape 65"/>
          <p:cNvCxnSpPr>
            <a:cxnSpLocks noChangeShapeType="1"/>
            <a:endCxn id="10290" idx="0"/>
          </p:cNvCxnSpPr>
          <p:nvPr/>
        </p:nvCxnSpPr>
        <p:spPr bwMode="auto">
          <a:xfrm rot="5400000">
            <a:off x="3414713" y="5737225"/>
            <a:ext cx="984250" cy="15589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306" name="AutoShape 66"/>
          <p:cNvCxnSpPr>
            <a:cxnSpLocks noChangeShapeType="1"/>
            <a:endCxn id="10293" idx="0"/>
          </p:cNvCxnSpPr>
          <p:nvPr/>
        </p:nvCxnSpPr>
        <p:spPr bwMode="auto">
          <a:xfrm rot="16200000" flipH="1">
            <a:off x="5790407" y="4920456"/>
            <a:ext cx="984250" cy="319246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307" name="AutoShape 67"/>
          <p:cNvCxnSpPr>
            <a:cxnSpLocks noChangeShapeType="1"/>
            <a:endCxn id="10292" idx="0"/>
          </p:cNvCxnSpPr>
          <p:nvPr/>
        </p:nvCxnSpPr>
        <p:spPr bwMode="auto">
          <a:xfrm rot="16200000" flipH="1">
            <a:off x="4987132" y="5723731"/>
            <a:ext cx="984250" cy="1585913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308" name="AutoShape 68"/>
          <p:cNvCxnSpPr>
            <a:cxnSpLocks noChangeShapeType="1"/>
            <a:stCxn id="10288" idx="2"/>
            <a:endCxn id="10291" idx="0"/>
          </p:cNvCxnSpPr>
          <p:nvPr/>
        </p:nvCxnSpPr>
        <p:spPr bwMode="auto">
          <a:xfrm>
            <a:off x="4686300" y="6035675"/>
            <a:ext cx="0" cy="9731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0309" name="AutoShape 69"/>
          <p:cNvSpPr>
            <a:spLocks noChangeArrowheads="1"/>
          </p:cNvSpPr>
          <p:nvPr/>
        </p:nvSpPr>
        <p:spPr bwMode="auto">
          <a:xfrm>
            <a:off x="3438525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10310" name="AutoShape 70"/>
          <p:cNvSpPr>
            <a:spLocks noChangeArrowheads="1"/>
          </p:cNvSpPr>
          <p:nvPr/>
        </p:nvSpPr>
        <p:spPr bwMode="auto">
          <a:xfrm>
            <a:off x="7232650" y="5735638"/>
            <a:ext cx="455613" cy="300037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2000" b="1"/>
              <a:t>…</a:t>
            </a:r>
          </a:p>
        </p:txBody>
      </p:sp>
      <p:sp>
        <p:nvSpPr>
          <p:cNvPr id="10311" name="AutoShape 71"/>
          <p:cNvSpPr>
            <a:spLocks noChangeArrowheads="1"/>
          </p:cNvSpPr>
          <p:nvPr/>
        </p:nvSpPr>
        <p:spPr bwMode="auto">
          <a:xfrm>
            <a:off x="8850313" y="7010400"/>
            <a:ext cx="1366837" cy="3000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lIns="128001" tIns="64001" rIns="128001" bIns="64001" anchor="ctr"/>
          <a:lstStyle/>
          <a:p>
            <a:pPr algn="ctr" defTabSz="1279525"/>
            <a:r>
              <a:rPr lang="de-DE" sz="1300" b="1"/>
              <a:t>Gesamtkosten</a:t>
            </a:r>
          </a:p>
        </p:txBody>
      </p:sp>
      <p:cxnSp>
        <p:nvCxnSpPr>
          <p:cNvPr id="10312" name="AutoShape 72"/>
          <p:cNvCxnSpPr>
            <a:cxnSpLocks noChangeShapeType="1"/>
            <a:stCxn id="10288" idx="2"/>
            <a:endCxn id="10311" idx="0"/>
          </p:cNvCxnSpPr>
          <p:nvPr/>
        </p:nvCxnSpPr>
        <p:spPr bwMode="auto">
          <a:xfrm rot="16200000" flipH="1">
            <a:off x="6623050" y="4098925"/>
            <a:ext cx="974725" cy="4848225"/>
          </a:xfrm>
          <a:prstGeom prst="bentConnector3">
            <a:avLst>
              <a:gd name="adj1" fmla="val 49838"/>
            </a:avLst>
          </a:prstGeom>
          <a:noFill/>
          <a:ln w="19050">
            <a:solidFill>
              <a:schemeClr val="tx1"/>
            </a:solidFill>
            <a:miter lim="800000"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Benutzerdefiniertes Design">
  <a:themeElements>
    <a:clrScheme name="1_Benutzerdefiniertes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Benutzerdefiniertes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2795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2795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1_Benutzerdefiniertes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enutzerdefiniertes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enutzerdefiniertes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enutzerdefiniertes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enutzerdefiniertes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enutzerdefiniertes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enutzerdefiniertes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enutzerdefiniertes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enutzerdefiniertes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enutzerdefiniertes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enutzerdefiniertes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enutzerdefiniertes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496</Words>
  <Application>Microsoft Office PowerPoint</Application>
  <PresentationFormat>A3 Papier (297x420 mm)</PresentationFormat>
  <Paragraphs>302</Paragraphs>
  <Slides>13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13</vt:i4>
      </vt:variant>
    </vt:vector>
  </HeadingPairs>
  <TitlesOfParts>
    <vt:vector size="15" baseType="lpstr">
      <vt:lpstr>Arial</vt:lpstr>
      <vt:lpstr>1_Benutzerdefiniertes Design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XPath</dc:title>
  <dc:subject>Excel Funktionsbuch</dc:subject>
  <dc:creator>Egbert Jeschke</dc:creator>
  <cp:lastModifiedBy>Egbert Jeschke</cp:lastModifiedBy>
  <cp:revision>23</cp:revision>
  <dcterms:created xsi:type="dcterms:W3CDTF">2004-10-01T13:40:08Z</dcterms:created>
  <dcterms:modified xsi:type="dcterms:W3CDTF">2013-01-31T08:35:00Z</dcterms:modified>
  <cp:category>Maxibuch Auflage 2013</cp:category>
</cp:coreProperties>
</file>

<file path=docProps/thumbnail.jpeg>
</file>